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70" r:id="rId4"/>
    <p:sldId id="271" r:id="rId5"/>
    <p:sldId id="258" r:id="rId6"/>
    <p:sldId id="259" r:id="rId7"/>
    <p:sldId id="260" r:id="rId8"/>
    <p:sldId id="261" r:id="rId9"/>
    <p:sldId id="262" r:id="rId10"/>
    <p:sldId id="272" r:id="rId11"/>
    <p:sldId id="263" r:id="rId12"/>
    <p:sldId id="264" r:id="rId13"/>
    <p:sldId id="265" r:id="rId14"/>
    <p:sldId id="266" r:id="rId15"/>
    <p:sldId id="268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0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D1C94B5-81D5-4DA9-AABF-18EF13533F6C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B84F5CC-6233-4A5C-9CEF-9369F2BB79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Изображение с сайта </a:t>
            </a:r>
            <a:r>
              <a:rPr lang="en-US" smtClean="0"/>
              <a:t>http://s56.radikal.ru/</a:t>
            </a: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26A92A4-7EEE-4DDC-9F50-089594CBB73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Ликан С. S. Дедушка http://alina.artonline.ru/</a:t>
            </a:r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CAD7768-8616-4F7E-A75A-E3D5370395E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Изображение с сайта </a:t>
            </a:r>
            <a:r>
              <a:rPr lang="en-US" smtClean="0"/>
              <a:t>http://newstula.ru/</a:t>
            </a:r>
            <a:endParaRPr lang="ru-RU" smtClean="0"/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5815855-4D48-4452-BDBD-701E197D26E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Изображение с сайта </a:t>
            </a:r>
            <a:r>
              <a:rPr lang="en-US" smtClean="0"/>
              <a:t>http://i.sakh.name/</a:t>
            </a:r>
            <a:endParaRPr lang="ru-RU" smtClean="0"/>
          </a:p>
        </p:txBody>
      </p:sp>
      <p:sp>
        <p:nvSpPr>
          <p:cNvPr id="3993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CDB3A9C-C639-42B4-8E99-4DEBA72EC15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Изображение с сайта </a:t>
            </a:r>
            <a:r>
              <a:rPr lang="en-US" smtClean="0"/>
              <a:t>http://skill.ru/</a:t>
            </a:r>
            <a:endParaRPr lang="ru-RU" smtClean="0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381C18D-277A-485C-B516-FD62E4E160A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Изображение с сайта </a:t>
            </a:r>
            <a:r>
              <a:rPr lang="en-US" smtClean="0"/>
              <a:t>http://www.promote.ge/</a:t>
            </a:r>
            <a:endParaRPr lang="ru-RU" smtClean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2ACD7B3-8E17-418D-AB8A-36D1BDBBA76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Изображение с сайта </a:t>
            </a:r>
            <a:r>
              <a:rPr lang="en-US" smtClean="0"/>
              <a:t>http://www.artscroll.ru/</a:t>
            </a: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4278D8B-D958-4B01-A02A-374C3665A40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Изображение с сайта </a:t>
            </a:r>
            <a:r>
              <a:rPr lang="en-US" smtClean="0"/>
              <a:t>http://photos.lifeisphoto.ru/</a:t>
            </a:r>
            <a:endParaRPr lang="ru-RU" smtClean="0"/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1AD98DF-68B6-4360-A421-189DC215B08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Изображения с сайтов </a:t>
            </a:r>
            <a:r>
              <a:rPr lang="en-US" smtClean="0"/>
              <a:t>http://siden.35photo.ru/</a:t>
            </a:r>
            <a:r>
              <a:rPr lang="ru-RU" smtClean="0"/>
              <a:t>, </a:t>
            </a:r>
            <a:r>
              <a:rPr lang="en-US" smtClean="0"/>
              <a:t>http://lori.ru/</a:t>
            </a:r>
            <a:endParaRPr lang="ru-RU" smtClean="0"/>
          </a:p>
        </p:txBody>
      </p:sp>
      <p:sp>
        <p:nvSpPr>
          <p:cNvPr id="225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FA3EC83-D8E1-4FAC-A5DE-42CD602BC5B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Изображения с сайтов </a:t>
            </a:r>
            <a:r>
              <a:rPr lang="en-US" smtClean="0"/>
              <a:t>http://www.wildernessclassroom.com/</a:t>
            </a:r>
            <a:r>
              <a:rPr lang="ru-RU" smtClean="0"/>
              <a:t>, </a:t>
            </a:r>
            <a:r>
              <a:rPr lang="en-US" smtClean="0"/>
              <a:t>http://www.bullmastif.ru/</a:t>
            </a:r>
            <a:endParaRPr lang="ru-RU" smtClean="0"/>
          </a:p>
        </p:txBody>
      </p:sp>
      <p:sp>
        <p:nvSpPr>
          <p:cNvPr id="2457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C034E02-8ED1-47D5-83BE-BA3CBA1B1F9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Изображения с сайтов </a:t>
            </a:r>
            <a:r>
              <a:rPr lang="en-US" smtClean="0"/>
              <a:t>http://nature.baikal.ru/</a:t>
            </a:r>
            <a:r>
              <a:rPr lang="ru-RU" smtClean="0"/>
              <a:t>; </a:t>
            </a:r>
            <a:r>
              <a:rPr lang="en-US" smtClean="0"/>
              <a:t>http://zhurnal.lib.ru/</a:t>
            </a:r>
            <a:r>
              <a:rPr lang="ru-RU" smtClean="0"/>
              <a:t> - Дедушка Гриша А. Правдик</a:t>
            </a:r>
          </a:p>
        </p:txBody>
      </p:sp>
      <p:sp>
        <p:nvSpPr>
          <p:cNvPr id="2662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11D6227-4B2F-4C38-B481-CBD1A084BD6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Изображение с сайта </a:t>
            </a:r>
            <a:r>
              <a:rPr lang="en-US" smtClean="0"/>
              <a:t>http://ph.files.7ja.ru/</a:t>
            </a:r>
            <a:endParaRPr lang="ru-RU" smtClean="0"/>
          </a:p>
        </p:txBody>
      </p:sp>
      <p:sp>
        <p:nvSpPr>
          <p:cNvPr id="2867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E01AC9F-E44E-4BB0-A666-CFA7B450F56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Изображение с сайта </a:t>
            </a:r>
            <a:r>
              <a:rPr lang="en-US" smtClean="0"/>
              <a:t>http://cdn.photocentra.ru/</a:t>
            </a:r>
            <a:endParaRPr lang="ru-RU" smtClean="0"/>
          </a:p>
        </p:txBody>
      </p:sp>
      <p:sp>
        <p:nvSpPr>
          <p:cNvPr id="3072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151C07B-4D3E-44FD-9F9F-2E0850221DA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Изображения с сайтов </a:t>
            </a:r>
            <a:r>
              <a:rPr lang="en-US" smtClean="0"/>
              <a:t>http://doublex.ru/</a:t>
            </a:r>
            <a:r>
              <a:rPr lang="ru-RU" smtClean="0"/>
              <a:t>, </a:t>
            </a:r>
            <a:r>
              <a:rPr lang="en-US" smtClean="0"/>
              <a:t>http://www.ixbt.com/</a:t>
            </a: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9707AA9-48CE-4956-B48D-590FA66174A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813F8-C96F-4203-9174-9A22C985EBF5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9C467-0C16-4D0E-B99B-5D07539B1C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38637-38C5-41AE-95CE-609FAF148CF1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716F9-16BE-477B-8E92-E5611E756E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D3224-5132-4ACE-95BE-086F2C5017D1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F5E64-CBC4-4958-9A25-7E60C7B781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1CDD7-E867-4387-AACC-C4B9CE6994FD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CCB96-AA25-473E-97B1-AC7075581B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CF66B7-0EED-494B-95B9-C7BEB854DD94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9B71B7-25D6-4E5B-900D-68948B2ACA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96915-1081-473C-B21D-640E227FFD50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13964-351E-458A-9999-C345F61AA2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AAD2B-9555-44F6-98C4-07EB02AF6D20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2A9E5-781A-445C-B082-57F56FDE7C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66AC1-BFBB-4F5F-8664-D5419966F7B4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91607-FF10-49BD-B65F-F197215714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D7AC0-3994-4195-87EF-C4F5A8E2358F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76D70-902C-460A-83AD-A90FFE2B0D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706C5-7C31-4AFE-9EAB-B7A20DBA4C40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E0342-BFCD-4BD4-936A-11BEC6027B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76181-69B9-4AF6-B855-27F624319728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5FC71-62E8-4ECE-A266-C703A2D93C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6101D34-0ECD-4717-9E84-9BC083B6D36D}" type="datetimeFigureOut">
              <a:rPr lang="ru-RU"/>
              <a:pPr>
                <a:defRPr/>
              </a:pPr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D2271D2-BCC0-4E8E-9DE2-B63C58D1C5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2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gif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2.gif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2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gif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gif"/><Relationship Id="rId3" Type="http://schemas.openxmlformats.org/officeDocument/2006/relationships/audio" Target="../media/audio2.wav"/><Relationship Id="rId7" Type="http://schemas.openxmlformats.org/officeDocument/2006/relationships/image" Target="../media/image4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image" Target="../media/image4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13" Type="http://schemas.openxmlformats.org/officeDocument/2006/relationships/image" Target="../media/image2.gif"/><Relationship Id="rId3" Type="http://schemas.openxmlformats.org/officeDocument/2006/relationships/image" Target="../media/image6.png"/><Relationship Id="rId7" Type="http://schemas.openxmlformats.org/officeDocument/2006/relationships/image" Target="../media/image10.gif"/><Relationship Id="rId12" Type="http://schemas.openxmlformats.org/officeDocument/2006/relationships/image" Target="../media/image15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gif"/><Relationship Id="rId11" Type="http://schemas.openxmlformats.org/officeDocument/2006/relationships/image" Target="../media/image14.png"/><Relationship Id="rId5" Type="http://schemas.openxmlformats.org/officeDocument/2006/relationships/image" Target="../media/image8.gif"/><Relationship Id="rId10" Type="http://schemas.openxmlformats.org/officeDocument/2006/relationships/image" Target="../media/image13.gif"/><Relationship Id="rId4" Type="http://schemas.openxmlformats.org/officeDocument/2006/relationships/image" Target="../media/image7.png"/><Relationship Id="rId9" Type="http://schemas.openxmlformats.org/officeDocument/2006/relationships/image" Target="../media/image1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image" Target="../media/image19.gif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image" Target="../media/image22.gif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image" Target="../media/image22.gif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045460">
            <a:off x="1320800" y="2008188"/>
            <a:ext cx="6372225" cy="15700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ЧТО ЛЕГЧЕ?</a:t>
            </a:r>
            <a:endParaRPr lang="ru-RU" sz="9600" b="1" dirty="0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6715125" y="357188"/>
            <a:ext cx="19923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00B050"/>
                </a:solidFill>
                <a:latin typeface="Calibri" pitchFamily="34" charset="0"/>
              </a:rPr>
              <a:t>В.Осеева</a:t>
            </a:r>
          </a:p>
        </p:txBody>
      </p:sp>
      <p:pic>
        <p:nvPicPr>
          <p:cNvPr id="5" name="Рисунок 4" descr="08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29500" y="5857875"/>
            <a:ext cx="1371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  <p:sndAc>
      <p:stSnd loop="1">
        <p:snd r:embed="rId3" name="Пение птиц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Рисунок 5" descr="73109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95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500063" y="500063"/>
            <a:ext cx="328612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 b="1">
                <a:solidFill>
                  <a:schemeClr val="bg2"/>
                </a:solidFill>
                <a:latin typeface="Calibri" pitchFamily="34" charset="0"/>
              </a:rPr>
              <a:t>Только сказал первый мальчик отцу про волка - глядь, лесной сторож идет.</a:t>
            </a:r>
          </a:p>
        </p:txBody>
      </p:sp>
      <p:pic>
        <p:nvPicPr>
          <p:cNvPr id="5" name="Рисунок 4" descr="03aea010f161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8" y="500063"/>
            <a:ext cx="4762500" cy="574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572000" y="3000375"/>
            <a:ext cx="371475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 b="1">
                <a:solidFill>
                  <a:schemeClr val="bg2"/>
                </a:solidFill>
                <a:latin typeface="Calibri" pitchFamily="34" charset="0"/>
              </a:rPr>
              <a:t>- Нет, - говорит, в этих местах волков.</a:t>
            </a:r>
          </a:p>
        </p:txBody>
      </p:sp>
      <p:pic>
        <p:nvPicPr>
          <p:cNvPr id="7" name="Рисунок 6" descr="08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72375" y="6000750"/>
            <a:ext cx="1371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Рисунок 9" descr="1x1007-12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175"/>
            <a:ext cx="91440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Рисунок 2" descr="0a4b86a3_big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75" y="214313"/>
            <a:ext cx="5245100" cy="524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Рисунок22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6563" y="500063"/>
            <a:ext cx="1841500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357313" y="5500688"/>
            <a:ext cx="6357937" cy="10779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bg1">
                    <a:lumMod val="95000"/>
                  </a:schemeClr>
                </a:solidFill>
                <a:latin typeface="+mn-lt"/>
              </a:rPr>
              <a:t>Рассердился отец. За первую вину рассердился, а за ложь - вдвое.</a:t>
            </a:r>
            <a:endParaRPr lang="ru-RU" sz="3200" b="1" dirty="0">
              <a:solidFill>
                <a:schemeClr val="bg1">
                  <a:lumMod val="95000"/>
                </a:schemeClr>
              </a:solidFill>
              <a:latin typeface="+mn-lt"/>
            </a:endParaRPr>
          </a:p>
        </p:txBody>
      </p:sp>
      <p:pic>
        <p:nvPicPr>
          <p:cNvPr id="6" name="Рисунок 5" descr="32fc947ebbfd31ec8663593d972c3a6f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15188" y="785813"/>
            <a:ext cx="10477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08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72375" y="6000750"/>
            <a:ext cx="1371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Рисунок 3" descr="0_35113_7d773b83_XL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88"/>
            <a:ext cx="9134475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Рисунок14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0"/>
            <a:ext cx="5715000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85750" y="357188"/>
            <a:ext cx="528637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 b="1">
                <a:latin typeface="Calibri" pitchFamily="34" charset="0"/>
              </a:rPr>
              <a:t>Второй мальчик про деда рассказал. А дед тут как тут - в гости идет.</a:t>
            </a:r>
          </a:p>
        </p:txBody>
      </p:sp>
      <p:pic>
        <p:nvPicPr>
          <p:cNvPr id="6" name="Рисунок 5" descr="08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5227893">
            <a:off x="-23812" y="5502275"/>
            <a:ext cx="1371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edushka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1714500"/>
            <a:ext cx="428625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Рисунок 6" descr="1x1007-12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175"/>
            <a:ext cx="91440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6" name="Рисунок 2" descr="rebenok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0" y="0"/>
            <a:ext cx="4591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Рисунок21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50" y="214313"/>
            <a:ext cx="1749425" cy="179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14313" y="4643438"/>
            <a:ext cx="3929062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 b="1">
                <a:solidFill>
                  <a:schemeClr val="bg1"/>
                </a:solidFill>
                <a:latin typeface="Calibri" pitchFamily="34" charset="0"/>
              </a:rPr>
              <a:t>Узнала мать правду. За первую вину рассердилась, а за ложь - вдвое.</a:t>
            </a:r>
          </a:p>
        </p:txBody>
      </p:sp>
      <p:pic>
        <p:nvPicPr>
          <p:cNvPr id="4" name="Рисунок 3" descr="32fc947ebbfd31ec8663593d972c3a6f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375" y="285750"/>
            <a:ext cx="10477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08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72375" y="6000750"/>
            <a:ext cx="1371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Рисунок 3" descr="fdb57d216e1c5e871e03125b4bed4f3c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175"/>
            <a:ext cx="91440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Рисунок14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4846638"/>
            <a:ext cx="8728075" cy="201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714375" y="5072063"/>
            <a:ext cx="778668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 b="1">
                <a:latin typeface="Calibri" pitchFamily="34" charset="0"/>
              </a:rPr>
              <a:t>Третий мальчик как пришел, так с порога во всем повинился. Поворчала на него тетка, да и простила.</a:t>
            </a:r>
          </a:p>
        </p:txBody>
      </p:sp>
      <p:pic>
        <p:nvPicPr>
          <p:cNvPr id="6" name="Рисунок 5" descr="08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72375" y="6000750"/>
            <a:ext cx="1371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Рисунок 2" descr="188258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4288"/>
            <a:ext cx="9144000" cy="683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Рисунок5.png"/>
          <p:cNvPicPr>
            <a:picLocks noChangeAspect="1"/>
          </p:cNvPicPr>
          <p:nvPr/>
        </p:nvPicPr>
        <p:blipFill>
          <a:blip r:embed="rId5"/>
          <a:srcRect l="9625" t="17757" r="8553"/>
          <a:stretch>
            <a:fillRect/>
          </a:stretch>
        </p:blipFill>
        <p:spPr bwMode="auto">
          <a:xfrm>
            <a:off x="6357938" y="4357688"/>
            <a:ext cx="2428875" cy="99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Рисунок6.png"/>
          <p:cNvPicPr>
            <a:picLocks noChangeAspect="1"/>
          </p:cNvPicPr>
          <p:nvPr/>
        </p:nvPicPr>
        <p:blipFill>
          <a:blip r:embed="rId6"/>
          <a:srcRect l="8775" t="20406" r="8774"/>
          <a:stretch>
            <a:fillRect/>
          </a:stretch>
        </p:blipFill>
        <p:spPr bwMode="auto">
          <a:xfrm>
            <a:off x="214313" y="4429125"/>
            <a:ext cx="3000375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my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00438" y="1643063"/>
            <a:ext cx="20859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08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572375" y="6000750"/>
            <a:ext cx="1371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 orient="vert"/>
    <p:sndAc>
      <p:stSnd>
        <p:snd r:embed="rId3" name="Колокол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Рисунок 2" descr="676_justicia-2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38238" y="0"/>
            <a:ext cx="68675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571750" y="1285875"/>
            <a:ext cx="4000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t"/>
            <a:r>
              <a:rPr lang="ru-RU" sz="2800" b="1">
                <a:latin typeface="Calibri" pitchFamily="34" charset="0"/>
              </a:rPr>
              <a:t>Мир правдой держится. 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428750" y="428625"/>
            <a:ext cx="6143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C00000"/>
                </a:solidFill>
                <a:latin typeface="Calibri" pitchFamily="34" charset="0"/>
              </a:rPr>
              <a:t>Пословицы и поговорки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2714625" y="1857375"/>
            <a:ext cx="3571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t"/>
            <a:r>
              <a:rPr lang="ru-RU" sz="2800" b="1">
                <a:latin typeface="Calibri" pitchFamily="34" charset="0"/>
              </a:rPr>
              <a:t>Правда - свет разума. 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643188" y="2428875"/>
            <a:ext cx="3714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t"/>
            <a:r>
              <a:rPr lang="ru-RU" sz="2800" b="1">
                <a:latin typeface="Calibri" pitchFamily="34" charset="0"/>
              </a:rPr>
              <a:t>Что лживо, то и гнило. 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2000250" y="3000375"/>
            <a:ext cx="5072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t"/>
            <a:r>
              <a:rPr lang="ru-RU" sz="2800" b="1">
                <a:latin typeface="Calibri" pitchFamily="34" charset="0"/>
              </a:rPr>
              <a:t>Ржа ест железо, а ложь - душу. 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2000250" y="3571875"/>
            <a:ext cx="4929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t"/>
            <a:r>
              <a:rPr lang="ru-RU" sz="2800" b="1">
                <a:latin typeface="Calibri" pitchFamily="34" charset="0"/>
              </a:rPr>
              <a:t>Кто сам врет, другим не верит. 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143000" y="4143375"/>
            <a:ext cx="7000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t"/>
            <a:r>
              <a:rPr lang="ru-RU" sz="2800" b="1">
                <a:latin typeface="Calibri" pitchFamily="34" charset="0"/>
              </a:rPr>
              <a:t>Маленькая ложь за собою большую ведет. 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143000" y="4714875"/>
            <a:ext cx="7000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t"/>
            <a:r>
              <a:rPr lang="ru-RU" sz="2800" b="1">
                <a:latin typeface="Calibri" pitchFamily="34" charset="0"/>
              </a:rPr>
              <a:t>Кто вчера солгал, тому и завтра не поверят. 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857250" y="5286375"/>
            <a:ext cx="7572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t"/>
            <a:r>
              <a:rPr lang="ru-RU" sz="2800" b="1">
                <a:latin typeface="Calibri" pitchFamily="34" charset="0"/>
              </a:rPr>
              <a:t>Лучше печальная правда, чем радостная ложь. </a:t>
            </a:r>
          </a:p>
        </p:txBody>
      </p:sp>
      <p:pic>
        <p:nvPicPr>
          <p:cNvPr id="13" name="Рисунок 12" descr="08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72375" y="6000750"/>
            <a:ext cx="1371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  <p:sndAc>
      <p:stSnd loop="1">
        <p:snd r:embed="rId3" name="berezi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Прямоугольник 1"/>
          <p:cNvSpPr>
            <a:spLocks noChangeArrowheads="1"/>
          </p:cNvSpPr>
          <p:nvPr/>
        </p:nvSpPr>
        <p:spPr bwMode="auto">
          <a:xfrm>
            <a:off x="1357313" y="1000125"/>
            <a:ext cx="62150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Calibri" pitchFamily="34" charset="0"/>
              </a:rPr>
              <a:t>Рассказ взят на сайте </a:t>
            </a:r>
            <a:r>
              <a:rPr lang="ru-RU" sz="1600" b="1">
                <a:latin typeface="Calibri" pitchFamily="34" charset="0"/>
              </a:rPr>
              <a:t>Школа радости</a:t>
            </a:r>
            <a:r>
              <a:rPr lang="ru-RU" sz="1600">
                <a:latin typeface="Calibri" pitchFamily="34" charset="0"/>
              </a:rPr>
              <a:t>.  </a:t>
            </a:r>
            <a:r>
              <a:rPr lang="en-US" sz="1600">
                <a:latin typeface="Calibri" pitchFamily="34" charset="0"/>
              </a:rPr>
              <a:t>http://happy-school.ru</a:t>
            </a:r>
            <a:endParaRPr lang="ru-RU" sz="1600">
              <a:latin typeface="Calibri" pitchFamily="34" charset="0"/>
            </a:endParaRPr>
          </a:p>
        </p:txBody>
      </p:sp>
      <p:sp>
        <p:nvSpPr>
          <p:cNvPr id="45058" name="Прямоугольник 5"/>
          <p:cNvSpPr>
            <a:spLocks noChangeArrowheads="1"/>
          </p:cNvSpPr>
          <p:nvPr/>
        </p:nvSpPr>
        <p:spPr bwMode="auto">
          <a:xfrm>
            <a:off x="1000125" y="1571625"/>
            <a:ext cx="68310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>
                <a:latin typeface="Calibri" pitchFamily="34" charset="0"/>
              </a:rPr>
              <a:t>Пословицы и поговорки</a:t>
            </a:r>
            <a:r>
              <a:rPr lang="ru-RU" sz="1600">
                <a:latin typeface="Calibri" pitchFamily="34" charset="0"/>
              </a:rPr>
              <a:t>. </a:t>
            </a:r>
            <a:r>
              <a:rPr lang="en-US" sz="1600">
                <a:latin typeface="Calibri" pitchFamily="34" charset="0"/>
              </a:rPr>
              <a:t>http://www.allforchildren.ru/kidfun/proverb_lie.php</a:t>
            </a:r>
            <a:endParaRPr lang="ru-RU" sz="1600">
              <a:latin typeface="Calibri" pitchFamily="34" charset="0"/>
            </a:endParaRPr>
          </a:p>
        </p:txBody>
      </p:sp>
      <p:sp>
        <p:nvSpPr>
          <p:cNvPr id="45059" name="Прямоугольник 8"/>
          <p:cNvSpPr>
            <a:spLocks noChangeArrowheads="1"/>
          </p:cNvSpPr>
          <p:nvPr/>
        </p:nvSpPr>
        <p:spPr bwMode="auto">
          <a:xfrm>
            <a:off x="1214438" y="5500688"/>
            <a:ext cx="664368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latin typeface="Calibri" pitchFamily="34" charset="0"/>
              </a:rPr>
              <a:t>Презентацию выполнила Рябчук С.М. для сайта</a:t>
            </a:r>
          </a:p>
          <a:p>
            <a:pPr algn="ctr"/>
            <a:r>
              <a:rPr lang="ru-RU" sz="1600" b="1">
                <a:latin typeface="Calibri" pitchFamily="34" charset="0"/>
              </a:rPr>
              <a:t>Светочъ. Основы православной веры в презентациях</a:t>
            </a:r>
          </a:p>
          <a:p>
            <a:pPr algn="ctr"/>
            <a:r>
              <a:rPr lang="en-US" sz="1600">
                <a:latin typeface="Calibri" pitchFamily="34" charset="0"/>
              </a:rPr>
              <a:t>http://svetoch.ucoz.ru/</a:t>
            </a:r>
            <a:endParaRPr lang="ru-RU" sz="16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5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214313"/>
            <a:ext cx="5875337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500063" y="571500"/>
            <a:ext cx="50720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Calibri" pitchFamily="34" charset="0"/>
              </a:rPr>
              <a:t>Пошли три мальчика в лес.</a:t>
            </a:r>
          </a:p>
        </p:txBody>
      </p:sp>
      <p:sp>
        <p:nvSpPr>
          <p:cNvPr id="16388" name="Прямоугольник 5"/>
          <p:cNvSpPr>
            <a:spLocks noChangeArrowheads="1"/>
          </p:cNvSpPr>
          <p:nvPr/>
        </p:nvSpPr>
        <p:spPr bwMode="auto">
          <a:xfrm>
            <a:off x="0" y="6488113"/>
            <a:ext cx="2873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>
                <a:solidFill>
                  <a:srgbClr val="92D050"/>
                </a:solidFill>
                <a:latin typeface="Calibri" pitchFamily="34" charset="0"/>
              </a:rPr>
              <a:t>Грибники. Шишкин Иван Иванович</a:t>
            </a:r>
          </a:p>
        </p:txBody>
      </p:sp>
      <p:pic>
        <p:nvPicPr>
          <p:cNvPr id="7" name="Рисунок 6" descr="08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29500" y="5857875"/>
            <a:ext cx="1371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2" descr="Рисунок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Рисунок6.png"/>
          <p:cNvPicPr>
            <a:picLocks noChangeAspect="1"/>
          </p:cNvPicPr>
          <p:nvPr/>
        </p:nvPicPr>
        <p:blipFill>
          <a:blip r:embed="rId3"/>
          <a:srcRect b="28691"/>
          <a:stretch>
            <a:fillRect/>
          </a:stretch>
        </p:blipFill>
        <p:spPr bwMode="auto">
          <a:xfrm>
            <a:off x="928688" y="5422900"/>
            <a:ext cx="7358062" cy="143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143125" y="6137275"/>
            <a:ext cx="578643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Calibri" pitchFamily="34" charset="0"/>
              </a:rPr>
              <a:t>В лесу грибы, ягоды, птицы. </a:t>
            </a:r>
          </a:p>
        </p:txBody>
      </p:sp>
      <p:pic>
        <p:nvPicPr>
          <p:cNvPr id="18436" name="Рисунок 12" descr="птицы 1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00" y="214313"/>
            <a:ext cx="1428750" cy="128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Рисунок 5" descr="bird28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38" y="642938"/>
            <a:ext cx="6477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Рисунок 6" descr="bird33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214438"/>
            <a:ext cx="66675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Рисунок 7" descr="242.gi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9375" y="3857625"/>
            <a:ext cx="17335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23" descr="5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389813" y="4784725"/>
            <a:ext cx="1754187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Рисунок 8" descr="732.gif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214438" y="3071813"/>
            <a:ext cx="160655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Рисунок 9" descr="brown_mushrooms_dance_hc.gif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5014913"/>
            <a:ext cx="2452688" cy="184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3" name="Рисунок 12" descr="brown_mushrooms_dance_hc.gif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857500" y="4643438"/>
            <a:ext cx="928688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4" name="Рисунок 13" descr="brown_mushrooms_dance_hc.gif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715000" y="4857750"/>
            <a:ext cx="1214438" cy="91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08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429500" y="5857875"/>
            <a:ext cx="1371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3" descr="412275-1300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285875" y="5572125"/>
            <a:ext cx="6643688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 b="1">
                <a:solidFill>
                  <a:schemeClr val="bg2"/>
                </a:solidFill>
                <a:latin typeface="Calibri" pitchFamily="34" charset="0"/>
              </a:rPr>
              <a:t>Загулялись мальчики. Не заметили, как день прошел. Попадет дома!</a:t>
            </a:r>
          </a:p>
        </p:txBody>
      </p:sp>
      <p:pic>
        <p:nvPicPr>
          <p:cNvPr id="5" name="Рисунок 4" descr="08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72375" y="6000750"/>
            <a:ext cx="1371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2" descr="13512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0000261506-preview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38" y="3357563"/>
            <a:ext cx="3113087" cy="317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85750" y="1928813"/>
            <a:ext cx="528637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 b="1">
                <a:solidFill>
                  <a:schemeClr val="bg1"/>
                </a:solidFill>
                <a:latin typeface="Calibri" pitchFamily="34" charset="0"/>
              </a:rPr>
              <a:t>Вот остановились они на дороге и думают, что лучше: соврать или правду сказать?</a:t>
            </a:r>
          </a:p>
        </p:txBody>
      </p:sp>
      <p:pic>
        <p:nvPicPr>
          <p:cNvPr id="7" name="Рисунок 6" descr="32fc947ebbfd31ec8663593d972c3a6f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75" y="5786438"/>
            <a:ext cx="10477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08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5400000">
            <a:off x="0" y="5643563"/>
            <a:ext cx="1371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5" descr="7969829a86b511065d311ce754ab56a007778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38" y="0"/>
            <a:ext cx="91281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Рисунок9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214438" y="4643438"/>
            <a:ext cx="7358062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 b="1">
                <a:solidFill>
                  <a:schemeClr val="bg2"/>
                </a:solidFill>
                <a:latin typeface="Calibri" pitchFamily="34" charset="0"/>
              </a:rPr>
              <a:t>- Я скажу, - говорит первый, - будто волк на меня напал в лесу. Испугается отец и не будет браниться.</a:t>
            </a:r>
          </a:p>
        </p:txBody>
      </p:sp>
      <p:pic>
        <p:nvPicPr>
          <p:cNvPr id="5" name="Рисунок 4" descr="justice-gif-004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3" y="5000625"/>
            <a:ext cx="9525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08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72375" y="6000750"/>
            <a:ext cx="1371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81481E-6 L -1.11111E-6 -0.14699 " pathEditMode="relative" ptsTypes="AA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2" descr="117753_main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175"/>
            <a:ext cx="91440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Дедушка Гриша А. Правдик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53721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4786313" y="214313"/>
            <a:ext cx="414337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 b="1">
                <a:latin typeface="Calibri" pitchFamily="34" charset="0"/>
              </a:rPr>
              <a:t>- Я скажу, - говорит второй, - что дедушку встретил. Обрадуется мать и не будет бранить меня.</a:t>
            </a:r>
          </a:p>
        </p:txBody>
      </p:sp>
      <p:pic>
        <p:nvPicPr>
          <p:cNvPr id="5" name="Рисунок 4" descr="justice-gif-004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13" y="2714625"/>
            <a:ext cx="9525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08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72375" y="6000750"/>
            <a:ext cx="1371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Рисунок 2" descr="Безымянный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763" y="3175"/>
            <a:ext cx="9148763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Рисунок14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4846638"/>
            <a:ext cx="8728075" cy="201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571500" y="5000625"/>
            <a:ext cx="828675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Calibri" pitchFamily="34" charset="0"/>
              </a:rPr>
              <a:t>- А я правду скажу, - говорит третий. - Правду всегда легче сказать, потому что она правда и придумывать ничего не надо.</a:t>
            </a:r>
          </a:p>
        </p:txBody>
      </p:sp>
      <p:pic>
        <p:nvPicPr>
          <p:cNvPr id="6" name="Рисунок 5" descr="08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72375" y="6000750"/>
            <a:ext cx="1371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3" descr="117753_main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000125" y="6000750"/>
            <a:ext cx="6429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chemeClr val="bg2"/>
                </a:solidFill>
                <a:latin typeface="Calibri" pitchFamily="34" charset="0"/>
              </a:rPr>
              <a:t>Вот разошлись они все по домам. </a:t>
            </a:r>
          </a:p>
        </p:txBody>
      </p:sp>
      <p:pic>
        <p:nvPicPr>
          <p:cNvPr id="5" name="Рисунок 4" descr="08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72375" y="6000750"/>
            <a:ext cx="1371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867</TotalTime>
  <Words>333</Words>
  <Application>Microsoft Office PowerPoint</Application>
  <PresentationFormat>Экран (4:3)</PresentationFormat>
  <Paragraphs>59</Paragraphs>
  <Slides>17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Calibri</vt:lpstr>
      <vt:lpstr>Arial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Microsoft </cp:lastModifiedBy>
  <cp:revision>95</cp:revision>
  <dcterms:modified xsi:type="dcterms:W3CDTF">2017-05-26T15:26:45Z</dcterms:modified>
</cp:coreProperties>
</file>