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6" r:id="rId3"/>
    <p:sldId id="277" r:id="rId4"/>
    <p:sldId id="279" r:id="rId5"/>
    <p:sldId id="267" r:id="rId6"/>
    <p:sldId id="268" r:id="rId7"/>
    <p:sldId id="269" r:id="rId8"/>
    <p:sldId id="272" r:id="rId9"/>
    <p:sldId id="280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ru/imgres?q=&#1089;&#1080;&#1085;&#1080;&#1095;&#1082;&#1072;+&#1072;&#1085;&#1080;&#1084;&#1072;&#1094;&#1080;&#1080;&amp;um=1&amp;hl=ru&amp;newwindow=1&amp;biw=1024&amp;bih" TargetMode="External"/><Relationship Id="rId3" Type="http://schemas.openxmlformats.org/officeDocument/2006/relationships/hyperlink" Target="http://www.kinderyata.ru/img/frame/screen/1269371120.png" TargetMode="External"/><Relationship Id="rId7" Type="http://schemas.openxmlformats.org/officeDocument/2006/relationships/hyperlink" Target="http://www.suslik.org/Personal/Susliks/suslik_tunnel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zooclub.ru/amfib/h4/Triturus_vulgaris.jpg" TargetMode="External"/><Relationship Id="rId5" Type="http://schemas.openxmlformats.org/officeDocument/2006/relationships/hyperlink" Target="http://thumbs.dreamstime.com/thumblarge_344/1229362639bGm03O.jpg" TargetMode="External"/><Relationship Id="rId4" Type="http://schemas.openxmlformats.org/officeDocument/2006/relationships/hyperlink" Target="http://us.123rf.com/400wm/400/400/eblue/eblue0610/eblue061000074/582932-.jpg" TargetMode="External"/><Relationship Id="rId9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t="11666" b="13333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571868" y="2143116"/>
            <a:ext cx="478634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i="1" dirty="0" smtClean="0">
                <a:ln w="31550" cmpd="sng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</a:rPr>
              <a:t>Изложение</a:t>
            </a:r>
            <a:endParaRPr lang="ru-RU" sz="7200" b="1" i="1" dirty="0">
              <a:ln w="31550" cmpd="sng">
                <a:solidFill>
                  <a:srgbClr val="FFFF00"/>
                </a:solidFill>
                <a:prstDash val="solid"/>
              </a:ln>
              <a:solidFill>
                <a:srgbClr val="00B05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7620" y="3357562"/>
            <a:ext cx="340029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8000" b="1" dirty="0" smtClean="0">
                <a:ln w="11430">
                  <a:solidFill>
                    <a:srgbClr val="FFFF00"/>
                  </a:solidFill>
                </a:ln>
                <a:solidFill>
                  <a:srgbClr val="FF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Запасы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1229362639bGm03O.jpg"/>
          <p:cNvPicPr>
            <a:picLocks noChangeAspect="1"/>
          </p:cNvPicPr>
          <p:nvPr/>
        </p:nvPicPr>
        <p:blipFill>
          <a:blip r:embed="rId2"/>
          <a:srcRect l="3906" t="4123" r="3906" b="4124"/>
          <a:stretch>
            <a:fillRect/>
          </a:stretch>
        </p:blipFill>
        <p:spPr>
          <a:xfrm>
            <a:off x="0" y="-38746"/>
            <a:ext cx="9144000" cy="689674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1472" y="285728"/>
            <a:ext cx="792961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          </a:t>
            </a:r>
            <a:r>
              <a:rPr lang="ru-RU" sz="2800" b="1" dirty="0" smtClean="0"/>
              <a:t>Материалы:</a:t>
            </a:r>
          </a:p>
          <a:p>
            <a:r>
              <a:rPr lang="ru-RU" b="1" dirty="0" smtClean="0"/>
              <a:t>УДК 373.167.1</a:t>
            </a:r>
            <a:r>
              <a:rPr lang="en-US" b="1" dirty="0" smtClean="0"/>
              <a:t>    (075.3)</a:t>
            </a:r>
            <a:endParaRPr lang="ru-RU" b="1" dirty="0" smtClean="0"/>
          </a:p>
          <a:p>
            <a:r>
              <a:rPr lang="ru-RU" b="1" dirty="0" smtClean="0"/>
              <a:t>ББК 81.2 Рус.- 922 </a:t>
            </a:r>
          </a:p>
          <a:p>
            <a:r>
              <a:rPr lang="ru-RU" b="1" dirty="0" smtClean="0"/>
              <a:t>Н 62 Русский язык: </a:t>
            </a:r>
            <a:r>
              <a:rPr lang="ru-RU" b="1" dirty="0" err="1" smtClean="0"/>
              <a:t>Учебн</a:t>
            </a:r>
            <a:r>
              <a:rPr lang="ru-RU" b="1" dirty="0" smtClean="0"/>
              <a:t>. для </a:t>
            </a:r>
            <a:r>
              <a:rPr lang="en-US" b="1" dirty="0" smtClean="0"/>
              <a:t>4</a:t>
            </a:r>
            <a:r>
              <a:rPr lang="ru-RU" b="1" dirty="0" smtClean="0"/>
              <a:t> </a:t>
            </a:r>
            <a:r>
              <a:rPr lang="ru-RU" b="1" dirty="0" err="1" smtClean="0"/>
              <a:t>кл</a:t>
            </a:r>
            <a:r>
              <a:rPr lang="ru-RU" b="1" dirty="0" smtClean="0"/>
              <a:t>. </a:t>
            </a:r>
            <a:r>
              <a:rPr lang="ru-RU" b="1" dirty="0" err="1" smtClean="0"/>
              <a:t>общеобразоват</a:t>
            </a:r>
            <a:r>
              <a:rPr lang="ru-RU" b="1" dirty="0" smtClean="0"/>
              <a:t>. </a:t>
            </a:r>
            <a:r>
              <a:rPr lang="ru-RU" b="1" dirty="0" err="1" smtClean="0"/>
              <a:t>шк</a:t>
            </a:r>
            <a:r>
              <a:rPr lang="ru-RU" b="1" dirty="0" smtClean="0"/>
              <a:t>./Никитина С.А.,</a:t>
            </a:r>
          </a:p>
          <a:p>
            <a:r>
              <a:rPr lang="ru-RU" b="1" dirty="0" smtClean="0"/>
              <a:t>Якунина Л.П., </a:t>
            </a:r>
            <a:r>
              <a:rPr lang="ru-RU" b="1" dirty="0" err="1" smtClean="0"/>
              <a:t>Мендекинова</a:t>
            </a:r>
            <a:r>
              <a:rPr lang="ru-RU" b="1" dirty="0" smtClean="0"/>
              <a:t> Р.Т. , </a:t>
            </a:r>
            <a:r>
              <a:rPr lang="ru-RU" b="1" dirty="0" err="1" smtClean="0"/>
              <a:t>Кульгильдинова</a:t>
            </a:r>
            <a:r>
              <a:rPr lang="ru-RU" b="1" dirty="0" smtClean="0"/>
              <a:t> Т.А.– </a:t>
            </a:r>
            <a:r>
              <a:rPr lang="ru-RU" b="1" dirty="0" err="1" smtClean="0"/>
              <a:t>Алматы</a:t>
            </a:r>
            <a:r>
              <a:rPr lang="ru-RU" b="1" dirty="0" smtClean="0"/>
              <a:t>:  </a:t>
            </a:r>
            <a:r>
              <a:rPr lang="ru-RU" b="1" dirty="0" err="1" smtClean="0"/>
              <a:t>Атам</a:t>
            </a:r>
            <a:r>
              <a:rPr lang="kk-KZ" b="1" dirty="0" smtClean="0"/>
              <a:t>ұ</a:t>
            </a:r>
            <a:r>
              <a:rPr lang="ru-RU" b="1" dirty="0" err="1" smtClean="0"/>
              <a:t>ра</a:t>
            </a:r>
            <a:r>
              <a:rPr lang="ru-RU" b="1" dirty="0" smtClean="0"/>
              <a:t>, 201</a:t>
            </a:r>
            <a:r>
              <a:rPr lang="en-US" b="1" dirty="0" smtClean="0"/>
              <a:t>1 </a:t>
            </a:r>
            <a:r>
              <a:rPr lang="ru-RU" b="1" dirty="0" smtClean="0"/>
              <a:t>. – 304 с.</a:t>
            </a:r>
          </a:p>
          <a:p>
            <a:r>
              <a:rPr lang="ru-RU" b="1" dirty="0" smtClean="0"/>
              <a:t>Фото – </a:t>
            </a:r>
            <a:r>
              <a:rPr lang="en-US" b="1" dirty="0" smtClean="0"/>
              <a:t>pttx://www.google. </a:t>
            </a:r>
            <a:r>
              <a:rPr lang="en-US" b="1" dirty="0" smtClean="0">
                <a:hlinkClick r:id="rId3"/>
              </a:rPr>
              <a:t>http://www.kinderyata.ru/img/frame/screen/1269371120.png</a:t>
            </a:r>
            <a:r>
              <a:rPr lang="en-US" b="1" dirty="0" smtClean="0"/>
              <a:t> </a:t>
            </a:r>
            <a:r>
              <a:rPr lang="en-US" b="1" dirty="0" smtClean="0">
                <a:hlinkClick r:id="rId4"/>
              </a:rPr>
              <a:t>http://us.123rf.com/400wm/400/400/eblue/eblue0610/eblue061000074/582932-.jpg</a:t>
            </a:r>
            <a:r>
              <a:rPr lang="en-US" b="1" dirty="0" smtClean="0"/>
              <a:t> </a:t>
            </a:r>
            <a:endParaRPr lang="ru-RU" b="1" dirty="0" smtClean="0"/>
          </a:p>
          <a:p>
            <a:r>
              <a:rPr lang="en-US" b="1" dirty="0" smtClean="0">
                <a:hlinkClick r:id="rId5"/>
              </a:rPr>
              <a:t>http://thumbs.dreamstime.com/thumblarge_344/1229362639bGm03O.jpg</a:t>
            </a:r>
            <a:endParaRPr lang="ru-RU" b="1" dirty="0" smtClean="0"/>
          </a:p>
          <a:p>
            <a:r>
              <a:rPr lang="en-US" b="1" dirty="0" smtClean="0">
                <a:hlinkClick r:id="rId6"/>
              </a:rPr>
              <a:t>http://zooclub.ru/amfib/h4/Triturus_vulgaris.jpg</a:t>
            </a:r>
            <a:r>
              <a:rPr lang="en-US" b="1" dirty="0" smtClean="0"/>
              <a:t> </a:t>
            </a:r>
            <a:r>
              <a:rPr lang="en-US" b="1" dirty="0" smtClean="0">
                <a:hlinkClick r:id="rId7"/>
              </a:rPr>
              <a:t>http://www.suslik.org/Personal/Susliks/suslik_tunnel.jpg</a:t>
            </a:r>
            <a:r>
              <a:rPr lang="en-US" b="1" dirty="0" smtClean="0"/>
              <a:t> </a:t>
            </a:r>
            <a:r>
              <a:rPr lang="en-US" b="1" dirty="0" smtClean="0">
                <a:hlinkClick r:id="rId8"/>
              </a:rPr>
              <a:t>http://www.google.ru/imgres?q=</a:t>
            </a:r>
            <a:r>
              <a:rPr lang="ru-RU" b="1" dirty="0" err="1" smtClean="0">
                <a:hlinkClick r:id="rId8"/>
              </a:rPr>
              <a:t>синичка+анимации&amp;</a:t>
            </a:r>
            <a:r>
              <a:rPr lang="en-US" b="1" dirty="0" smtClean="0">
                <a:hlinkClick r:id="rId8"/>
              </a:rPr>
              <a:t>um=1&amp;hl=</a:t>
            </a:r>
            <a:r>
              <a:rPr lang="en-US" b="1" dirty="0" err="1" smtClean="0">
                <a:hlinkClick r:id="rId8"/>
              </a:rPr>
              <a:t>ru&amp;newwindow</a:t>
            </a:r>
            <a:r>
              <a:rPr lang="en-US" b="1" dirty="0" smtClean="0">
                <a:hlinkClick r:id="rId8"/>
              </a:rPr>
              <a:t>=1&amp;biw=1024&amp;bih</a:t>
            </a:r>
            <a:endParaRPr lang="ru-RU" b="1" dirty="0" smtClean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857620" y="4357694"/>
            <a:ext cx="472693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Презентацию подготовила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 учитель начальных классов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СГОД </a:t>
            </a:r>
            <a:r>
              <a:rPr lang="ru-RU" sz="2800" b="1" dirty="0">
                <a:solidFill>
                  <a:srgbClr val="C00000"/>
                </a:solidFill>
              </a:rPr>
              <a:t>№ 8 города Талгара</a:t>
            </a:r>
          </a:p>
          <a:p>
            <a:r>
              <a:rPr lang="ru-RU" sz="2800" b="1" dirty="0" err="1">
                <a:solidFill>
                  <a:srgbClr val="C00000"/>
                </a:solidFill>
              </a:rPr>
              <a:t>Алматинской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области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Семёнова Елена Васильевна </a:t>
            </a:r>
          </a:p>
        </p:txBody>
      </p:sp>
      <p:pic>
        <p:nvPicPr>
          <p:cNvPr id="6" name="Рисунок 5" descr="13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214414" y="4714884"/>
            <a:ext cx="2065015" cy="14754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29362639bGm03O.jpg"/>
          <p:cNvPicPr>
            <a:picLocks noChangeAspect="1"/>
          </p:cNvPicPr>
          <p:nvPr/>
        </p:nvPicPr>
        <p:blipFill>
          <a:blip r:embed="rId2"/>
          <a:srcRect l="3906" t="4123" r="3906" b="4124"/>
          <a:stretch>
            <a:fillRect/>
          </a:stretch>
        </p:blipFill>
        <p:spPr>
          <a:xfrm>
            <a:off x="0" y="16346"/>
            <a:ext cx="9144000" cy="689674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43108" y="0"/>
            <a:ext cx="455823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4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500042"/>
            <a:ext cx="7996741" cy="61247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Каждое животное запасает еду на зиму на свой</a:t>
            </a:r>
          </a:p>
          <a:p>
            <a:r>
              <a:rPr lang="ru-RU" sz="2800" b="1" dirty="0" smtClean="0"/>
              <a:t>лад. Суслик зерно с полей тащит и прячет в свою</a:t>
            </a:r>
          </a:p>
          <a:p>
            <a:r>
              <a:rPr lang="ru-RU" sz="2800" b="1" dirty="0" smtClean="0"/>
              <a:t>нору. Даже особые кладовые роет для этого.</a:t>
            </a:r>
          </a:p>
          <a:p>
            <a:r>
              <a:rPr lang="ru-RU" sz="2800" b="1" dirty="0" smtClean="0"/>
              <a:t>    Водяная крыса забивает норки картошкой.</a:t>
            </a:r>
          </a:p>
          <a:p>
            <a:r>
              <a:rPr lang="ru-RU" sz="2800" b="1" dirty="0" smtClean="0"/>
              <a:t>Натаскает килограммов двенадцать и радуется.</a:t>
            </a:r>
          </a:p>
          <a:p>
            <a:r>
              <a:rPr lang="ru-RU" sz="2800" b="1" dirty="0" smtClean="0"/>
              <a:t>У сыча – свой холодильник. Это дупло. А один</a:t>
            </a:r>
          </a:p>
          <a:p>
            <a:r>
              <a:rPr lang="ru-RU" sz="2800" b="1" dirty="0" smtClean="0"/>
              <a:t>горностай притащил в свою нору пять водяных</a:t>
            </a:r>
          </a:p>
          <a:p>
            <a:r>
              <a:rPr lang="ru-RU" sz="2800" b="1" dirty="0" smtClean="0"/>
              <a:t>крыс, семь полёвок, гадюку, ящерицу, тритона,</a:t>
            </a:r>
          </a:p>
          <a:p>
            <a:r>
              <a:rPr lang="ru-RU" sz="2800" b="1" dirty="0" smtClean="0"/>
              <a:t>лягушку и жука.</a:t>
            </a:r>
          </a:p>
          <a:p>
            <a:r>
              <a:rPr lang="ru-RU" sz="2800" b="1" dirty="0" smtClean="0"/>
              <a:t>    А синички и еду не запасают. Была бы только</a:t>
            </a:r>
          </a:p>
          <a:p>
            <a:r>
              <a:rPr lang="ru-RU" sz="2800" b="1" dirty="0" smtClean="0"/>
              <a:t>трещинка в коре. Не пробьётся туда дождь и </a:t>
            </a:r>
            <a:r>
              <a:rPr lang="ru-RU" sz="2800" b="1" dirty="0" err="1" smtClean="0"/>
              <a:t>ве</a:t>
            </a:r>
            <a:r>
              <a:rPr lang="ru-RU" sz="2800" b="1" dirty="0" smtClean="0"/>
              <a:t>-</a:t>
            </a:r>
          </a:p>
          <a:p>
            <a:r>
              <a:rPr lang="ru-RU" sz="2800" b="1" dirty="0" smtClean="0"/>
              <a:t>тер. Много тысяч таких крошечных кладовых у </a:t>
            </a:r>
          </a:p>
          <a:p>
            <a:r>
              <a:rPr lang="ru-RU" sz="2800" b="1" dirty="0" smtClean="0"/>
              <a:t>синичек. Все их синичка не запоминает. А их и не</a:t>
            </a:r>
          </a:p>
          <a:p>
            <a:r>
              <a:rPr lang="ru-RU" sz="2800" b="1" dirty="0" smtClean="0"/>
              <a:t>надо запоминать. Кладовые эти для всех.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82932-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913381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714356"/>
            <a:ext cx="2313757" cy="162255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 descr="27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14612" y="1357298"/>
            <a:ext cx="2428872" cy="161924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785794"/>
            <a:ext cx="2357438" cy="158635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71670" y="4143380"/>
            <a:ext cx="2500329" cy="156270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571472" y="2357430"/>
            <a:ext cx="17492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горностай</a:t>
            </a:r>
            <a:endParaRPr lang="ru-RU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643174" y="3000372"/>
            <a:ext cx="25225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водяная крыса</a:t>
            </a:r>
            <a:endParaRPr lang="ru-RU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929322" y="2428868"/>
            <a:ext cx="7649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сыч</a:t>
            </a:r>
            <a:endParaRPr lang="ru-RU" sz="2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428860" y="5715016"/>
            <a:ext cx="14577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синичка</a:t>
            </a:r>
            <a:endParaRPr lang="ru-RU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357818" y="5214950"/>
            <a:ext cx="12211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суслик</a:t>
            </a:r>
            <a:endParaRPr lang="ru-RU" sz="28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43438" y="3620385"/>
            <a:ext cx="2428892" cy="164932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29362639bGm03O.jpg"/>
          <p:cNvPicPr>
            <a:picLocks noChangeAspect="1"/>
          </p:cNvPicPr>
          <p:nvPr/>
        </p:nvPicPr>
        <p:blipFill>
          <a:blip r:embed="rId2"/>
          <a:srcRect l="3906" t="4123" r="3906" b="4124"/>
          <a:stretch>
            <a:fillRect/>
          </a:stretch>
        </p:blipFill>
        <p:spPr>
          <a:xfrm>
            <a:off x="0" y="16346"/>
            <a:ext cx="9144000" cy="689674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57290" y="714356"/>
            <a:ext cx="60612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Ответь на вопросы: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85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928802"/>
            <a:ext cx="8358246" cy="34163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/>
                <a:sym typeface="Wingdings 2"/>
              </a:rPr>
              <a:t>Как животные запасают еду </a:t>
            </a:r>
            <a:r>
              <a:rPr lang="ru-RU" sz="36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sym typeface="Wingdings 2"/>
              </a:rPr>
              <a:t>на зиму?</a:t>
            </a:r>
            <a:endParaRPr lang="ru-RU" sz="3600" b="1" cap="none" spc="0" dirty="0" smtClean="0">
              <a:ln w="19050" cmpd="sng">
                <a:solidFill>
                  <a:srgbClr val="0070C0"/>
                </a:solidFill>
                <a:prstDash val="solid"/>
                <a:miter lim="800000"/>
              </a:ln>
              <a:solidFill>
                <a:srgbClr val="7030A0"/>
              </a:solidFill>
              <a:effectLst/>
            </a:endParaRPr>
          </a:p>
          <a:p>
            <a:r>
              <a:rPr lang="ru-RU" sz="36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/>
                <a:sym typeface="Wingdings 2"/>
              </a:rPr>
              <a:t></a:t>
            </a:r>
            <a:r>
              <a:rPr lang="ru-RU" sz="36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sym typeface="Wingdings 2"/>
              </a:rPr>
              <a:t>Как делает запасы суслик?</a:t>
            </a:r>
            <a:endParaRPr lang="ru-RU" sz="3600" b="1" dirty="0" smtClean="0">
              <a:ln w="19050" cmpd="sng">
                <a:solidFill>
                  <a:srgbClr val="0070C0"/>
                </a:solidFill>
                <a:prstDash val="solid"/>
                <a:miter lim="800000"/>
              </a:ln>
              <a:solidFill>
                <a:srgbClr val="7030A0"/>
              </a:solidFill>
              <a:effectLst/>
            </a:endParaRPr>
          </a:p>
          <a:p>
            <a:r>
              <a:rPr lang="ru-RU" sz="3600" b="1" cap="none" spc="0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/>
                <a:sym typeface="Wingdings 2"/>
              </a:rPr>
              <a:t></a:t>
            </a:r>
            <a:r>
              <a:rPr lang="ru-RU" sz="36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sym typeface="Wingdings 2"/>
              </a:rPr>
              <a:t>Чем забивает норки водяная </a:t>
            </a:r>
            <a:r>
              <a:rPr lang="ru-RU" sz="36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/>
                <a:sym typeface="Wingdings 2"/>
              </a:rPr>
              <a:t>крыса</a:t>
            </a:r>
            <a:r>
              <a:rPr lang="ru-RU" sz="36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/>
              </a:rPr>
              <a:t>?</a:t>
            </a:r>
          </a:p>
          <a:p>
            <a:r>
              <a:rPr lang="ru-RU" sz="3600" b="1" cap="none" spc="0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/>
                <a:sym typeface="Wingdings 2"/>
              </a:rPr>
              <a:t></a:t>
            </a:r>
            <a:r>
              <a:rPr lang="ru-RU" sz="36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sym typeface="Wingdings 2"/>
              </a:rPr>
              <a:t>Где делает запасы сыч? </a:t>
            </a:r>
          </a:p>
          <a:p>
            <a:r>
              <a:rPr lang="ru-RU" sz="36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sym typeface="Wingdings 2"/>
              </a:rPr>
              <a:t>Что притащил в свою нору горностай? Запасают ли еду синички?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29362639bGm03O.jpg"/>
          <p:cNvPicPr>
            <a:picLocks noChangeAspect="1"/>
          </p:cNvPicPr>
          <p:nvPr/>
        </p:nvPicPr>
        <p:blipFill>
          <a:blip r:embed="rId2"/>
          <a:srcRect l="3906" t="4123" r="3906" b="4124"/>
          <a:stretch>
            <a:fillRect/>
          </a:stretch>
        </p:blipFill>
        <p:spPr>
          <a:xfrm>
            <a:off x="0" y="-38746"/>
            <a:ext cx="9144000" cy="689674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42976" y="-214338"/>
            <a:ext cx="64889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4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500042"/>
            <a:ext cx="791088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Каждое животное запасает еду на зиму на свой</a:t>
            </a:r>
          </a:p>
          <a:p>
            <a:r>
              <a:rPr lang="ru-RU" sz="2800" b="1" dirty="0" smtClean="0"/>
              <a:t>лад. Суслик зерно с полей тащит и прячет в свою</a:t>
            </a:r>
          </a:p>
          <a:p>
            <a:r>
              <a:rPr lang="ru-RU" sz="2800" b="1" dirty="0" smtClean="0"/>
              <a:t>нору. Даже особые кладовые роет для этого.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2910" y="1714488"/>
            <a:ext cx="7722307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Водяная крыса забивает норки картошкой.</a:t>
            </a:r>
          </a:p>
          <a:p>
            <a:r>
              <a:rPr lang="ru-RU" sz="2800" b="1" dirty="0" smtClean="0"/>
              <a:t>Натаскает килограммов двенадцать и радуется.</a:t>
            </a:r>
          </a:p>
          <a:p>
            <a:r>
              <a:rPr lang="ru-RU" sz="2800" b="1" dirty="0" smtClean="0"/>
              <a:t>У сыча – свой холодильник. Это дупло. А один</a:t>
            </a:r>
          </a:p>
          <a:p>
            <a:r>
              <a:rPr lang="ru-RU" sz="2800" b="1" dirty="0" smtClean="0"/>
              <a:t>горностай притащил в свою нору пять водяных</a:t>
            </a:r>
          </a:p>
          <a:p>
            <a:r>
              <a:rPr lang="ru-RU" sz="2800" b="1" dirty="0" smtClean="0"/>
              <a:t>крыс, семь полёвок, гадюку, ящерицу, тритона,</a:t>
            </a:r>
          </a:p>
          <a:p>
            <a:r>
              <a:rPr lang="ru-RU" sz="2800" b="1" dirty="0" smtClean="0"/>
              <a:t>лягушку и жука.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2910" y="4214818"/>
            <a:ext cx="7996741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А синички и еду не запасают. Была бы только</a:t>
            </a:r>
          </a:p>
          <a:p>
            <a:r>
              <a:rPr lang="ru-RU" sz="2800" b="1" dirty="0" smtClean="0"/>
              <a:t>трещинка в коре. Не пробьётся туда дождь и </a:t>
            </a:r>
            <a:r>
              <a:rPr lang="ru-RU" sz="2800" b="1" dirty="0" err="1" smtClean="0"/>
              <a:t>ве</a:t>
            </a:r>
            <a:r>
              <a:rPr lang="ru-RU" sz="2800" b="1" dirty="0" smtClean="0"/>
              <a:t>-</a:t>
            </a:r>
          </a:p>
          <a:p>
            <a:r>
              <a:rPr lang="ru-RU" sz="2800" b="1" dirty="0" smtClean="0"/>
              <a:t>тер. Много тысяч таких крошечных кладовых у </a:t>
            </a:r>
          </a:p>
          <a:p>
            <a:r>
              <a:rPr lang="ru-RU" sz="2800" b="1" dirty="0" smtClean="0"/>
              <a:t>синичек. Все их синичка не запоминает. А их и не</a:t>
            </a:r>
          </a:p>
          <a:p>
            <a:r>
              <a:rPr lang="ru-RU" sz="2800" b="1" dirty="0" smtClean="0"/>
              <a:t>надо запоминать. Кладовые эти для всех.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29362639bGm03O.jpg"/>
          <p:cNvPicPr>
            <a:picLocks noChangeAspect="1"/>
          </p:cNvPicPr>
          <p:nvPr/>
        </p:nvPicPr>
        <p:blipFill>
          <a:blip r:embed="rId2"/>
          <a:srcRect l="3906" t="4123" r="3906" b="4124"/>
          <a:stretch>
            <a:fillRect/>
          </a:stretch>
        </p:blipFill>
        <p:spPr>
          <a:xfrm>
            <a:off x="0" y="16346"/>
            <a:ext cx="9144000" cy="68967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4348" y="500042"/>
            <a:ext cx="7996741" cy="61247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Каждое ж</a:t>
            </a:r>
            <a:r>
              <a:rPr lang="ru-RU" sz="2800" b="1" dirty="0" smtClean="0">
                <a:solidFill>
                  <a:srgbClr val="C00000"/>
                </a:solidFill>
              </a:rPr>
              <a:t>и</a:t>
            </a:r>
            <a:r>
              <a:rPr lang="ru-RU" sz="2800" b="1" dirty="0" smtClean="0"/>
              <a:t>вотное з</a:t>
            </a:r>
            <a:r>
              <a:rPr lang="ru-RU" sz="2800" b="1" dirty="0" smtClean="0">
                <a:solidFill>
                  <a:srgbClr val="C00000"/>
                </a:solidFill>
              </a:rPr>
              <a:t>а</a:t>
            </a:r>
            <a:r>
              <a:rPr lang="ru-RU" sz="2800" b="1" dirty="0" smtClean="0"/>
              <a:t>п</a:t>
            </a:r>
            <a:r>
              <a:rPr lang="ru-RU" sz="2800" b="1" dirty="0" smtClean="0">
                <a:solidFill>
                  <a:srgbClr val="C00000"/>
                </a:solidFill>
              </a:rPr>
              <a:t>а</a:t>
            </a:r>
            <a:r>
              <a:rPr lang="ru-RU" sz="2800" b="1" dirty="0" smtClean="0"/>
              <a:t>са</a:t>
            </a:r>
            <a:r>
              <a:rPr lang="ru-RU" sz="2800" b="1" u="sng" dirty="0" smtClean="0"/>
              <a:t>ет</a:t>
            </a:r>
            <a:r>
              <a:rPr lang="ru-RU" sz="2800" b="1" dirty="0" smtClean="0"/>
              <a:t> еду на зиму на свой</a:t>
            </a:r>
          </a:p>
          <a:p>
            <a:r>
              <a:rPr lang="ru-RU" sz="2800" b="1" dirty="0" smtClean="0"/>
              <a:t>ла</a:t>
            </a:r>
            <a:r>
              <a:rPr lang="ru-RU" sz="2800" b="1" dirty="0" smtClean="0">
                <a:solidFill>
                  <a:srgbClr val="C00000"/>
                </a:solidFill>
              </a:rPr>
              <a:t>д</a:t>
            </a:r>
            <a:r>
              <a:rPr lang="ru-RU" sz="2800" b="1" dirty="0" smtClean="0"/>
              <a:t>. Суслик з</a:t>
            </a:r>
            <a:r>
              <a:rPr lang="ru-RU" sz="2800" b="1" dirty="0" smtClean="0">
                <a:solidFill>
                  <a:srgbClr val="C00000"/>
                </a:solidFill>
              </a:rPr>
              <a:t>е</a:t>
            </a:r>
            <a:r>
              <a:rPr lang="ru-RU" sz="2800" b="1" dirty="0" smtClean="0"/>
              <a:t>рно с п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лей тащ</a:t>
            </a:r>
            <a:r>
              <a:rPr lang="ru-RU" sz="2800" b="1" u="sng" dirty="0" smtClean="0"/>
              <a:t>ит</a:t>
            </a:r>
            <a:r>
              <a:rPr lang="ru-RU" sz="2800" b="1" dirty="0" smtClean="0"/>
              <a:t> и пряч</a:t>
            </a:r>
            <a:r>
              <a:rPr lang="ru-RU" sz="2800" b="1" u="sng" dirty="0" smtClean="0"/>
              <a:t>ет</a:t>
            </a:r>
            <a:r>
              <a:rPr lang="ru-RU" sz="2800" b="1" dirty="0" smtClean="0"/>
              <a:t> в св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ю</a:t>
            </a:r>
          </a:p>
          <a:p>
            <a:r>
              <a:rPr lang="ru-RU" sz="2800" b="1" dirty="0" smtClean="0"/>
              <a:t>н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ру. Даже 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собые кл</a:t>
            </a:r>
            <a:r>
              <a:rPr lang="ru-RU" sz="2800" b="1" dirty="0" smtClean="0">
                <a:solidFill>
                  <a:srgbClr val="C00000"/>
                </a:solidFill>
              </a:rPr>
              <a:t>а</a:t>
            </a:r>
            <a:r>
              <a:rPr lang="ru-RU" sz="2800" b="1" dirty="0" smtClean="0"/>
              <a:t>довые ро</a:t>
            </a:r>
            <a:r>
              <a:rPr lang="ru-RU" sz="2800" b="1" u="sng" dirty="0" smtClean="0"/>
              <a:t>ет</a:t>
            </a:r>
            <a:r>
              <a:rPr lang="ru-RU" sz="2800" b="1" dirty="0" smtClean="0"/>
              <a:t> для этого.</a:t>
            </a:r>
          </a:p>
          <a:p>
            <a:r>
              <a:rPr lang="ru-RU" sz="2800" b="1" dirty="0" smtClean="0"/>
              <a:t>    В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д</a:t>
            </a:r>
            <a:r>
              <a:rPr lang="ru-RU" sz="2800" b="1" dirty="0" smtClean="0">
                <a:solidFill>
                  <a:srgbClr val="C00000"/>
                </a:solidFill>
              </a:rPr>
              <a:t>я</a:t>
            </a:r>
            <a:r>
              <a:rPr lang="ru-RU" sz="2800" b="1" dirty="0" smtClean="0"/>
              <a:t>ная крыса з</a:t>
            </a:r>
            <a:r>
              <a:rPr lang="ru-RU" sz="2800" b="1" dirty="0" smtClean="0">
                <a:solidFill>
                  <a:srgbClr val="C00000"/>
                </a:solidFill>
              </a:rPr>
              <a:t>а</a:t>
            </a:r>
            <a:r>
              <a:rPr lang="ru-RU" sz="2800" b="1" dirty="0" smtClean="0"/>
              <a:t>б</a:t>
            </a:r>
            <a:r>
              <a:rPr lang="ru-RU" sz="2800" b="1" dirty="0" smtClean="0">
                <a:solidFill>
                  <a:srgbClr val="C00000"/>
                </a:solidFill>
              </a:rPr>
              <a:t>и</a:t>
            </a:r>
            <a:r>
              <a:rPr lang="ru-RU" sz="2800" b="1" dirty="0" smtClean="0"/>
              <a:t>ва</a:t>
            </a:r>
            <a:r>
              <a:rPr lang="ru-RU" sz="2800" b="1" u="sng" dirty="0" smtClean="0"/>
              <a:t>ет</a:t>
            </a:r>
            <a:r>
              <a:rPr lang="ru-RU" sz="2800" b="1" dirty="0" smtClean="0"/>
              <a:t> норки картошк</a:t>
            </a:r>
            <a:r>
              <a:rPr lang="ru-RU" sz="2800" b="1" dirty="0" smtClean="0">
                <a:solidFill>
                  <a:srgbClr val="C00000"/>
                </a:solidFill>
              </a:rPr>
              <a:t>ой</a:t>
            </a:r>
            <a:r>
              <a:rPr lang="ru-RU" sz="2800" b="1" dirty="0" smtClean="0"/>
              <a:t>.</a:t>
            </a:r>
          </a:p>
          <a:p>
            <a:r>
              <a:rPr lang="ru-RU" sz="2800" b="1" dirty="0" smtClean="0"/>
              <a:t>Н</a:t>
            </a:r>
            <a:r>
              <a:rPr lang="ru-RU" sz="2800" b="1" dirty="0" smtClean="0">
                <a:solidFill>
                  <a:srgbClr val="C00000"/>
                </a:solidFill>
              </a:rPr>
              <a:t>а</a:t>
            </a:r>
            <a:r>
              <a:rPr lang="ru-RU" sz="2800" b="1" dirty="0" smtClean="0"/>
              <a:t>т</a:t>
            </a:r>
            <a:r>
              <a:rPr lang="ru-RU" sz="2800" b="1" dirty="0" smtClean="0">
                <a:solidFill>
                  <a:srgbClr val="C00000"/>
                </a:solidFill>
              </a:rPr>
              <a:t>а</a:t>
            </a:r>
            <a:r>
              <a:rPr lang="ru-RU" sz="2800" b="1" dirty="0" smtClean="0"/>
              <a:t>ска</a:t>
            </a:r>
            <a:r>
              <a:rPr lang="ru-RU" sz="2800" b="1" u="sng" dirty="0" smtClean="0"/>
              <a:t>ет</a:t>
            </a:r>
            <a:r>
              <a:rPr lang="ru-RU" sz="2800" b="1" dirty="0" smtClean="0"/>
              <a:t> килограмм</a:t>
            </a:r>
            <a:r>
              <a:rPr lang="ru-RU" sz="2800" b="1" dirty="0" smtClean="0">
                <a:solidFill>
                  <a:srgbClr val="C00000"/>
                </a:solidFill>
              </a:rPr>
              <a:t>ов</a:t>
            </a:r>
            <a:r>
              <a:rPr lang="ru-RU" sz="2800" b="1" dirty="0" smtClean="0"/>
              <a:t> двенадцать и раду</a:t>
            </a:r>
            <a:r>
              <a:rPr lang="ru-RU" sz="2800" b="1" u="sng" dirty="0" smtClean="0"/>
              <a:t>ется</a:t>
            </a:r>
            <a:r>
              <a:rPr lang="ru-RU" sz="2800" b="1" dirty="0" smtClean="0"/>
              <a:t>.</a:t>
            </a:r>
          </a:p>
          <a:p>
            <a:r>
              <a:rPr lang="ru-RU" sz="2800" b="1" dirty="0" smtClean="0"/>
              <a:t>У сыча – свой х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л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дильник. Это дупло. А один</a:t>
            </a:r>
          </a:p>
          <a:p>
            <a:r>
              <a:rPr lang="ru-RU" sz="2800" b="1" dirty="0" smtClean="0"/>
              <a:t>горностай прит</a:t>
            </a:r>
            <a:r>
              <a:rPr lang="ru-RU" sz="2800" b="1" dirty="0" smtClean="0">
                <a:solidFill>
                  <a:srgbClr val="C00000"/>
                </a:solidFill>
              </a:rPr>
              <a:t>а</a:t>
            </a:r>
            <a:r>
              <a:rPr lang="ru-RU" sz="2800" b="1" dirty="0" smtClean="0"/>
              <a:t>щил в св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ю нору пять в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д</a:t>
            </a:r>
            <a:r>
              <a:rPr lang="ru-RU" sz="2800" b="1" dirty="0" smtClean="0">
                <a:solidFill>
                  <a:srgbClr val="C00000"/>
                </a:solidFill>
              </a:rPr>
              <a:t>я</a:t>
            </a:r>
            <a:r>
              <a:rPr lang="ru-RU" sz="2800" b="1" dirty="0" smtClean="0"/>
              <a:t>ных</a:t>
            </a:r>
          </a:p>
          <a:p>
            <a:r>
              <a:rPr lang="ru-RU" sz="2800" b="1" dirty="0" smtClean="0"/>
              <a:t>крыс, семь п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лёвок, г</a:t>
            </a:r>
            <a:r>
              <a:rPr lang="ru-RU" sz="2800" b="1" dirty="0" smtClean="0">
                <a:solidFill>
                  <a:srgbClr val="C00000"/>
                </a:solidFill>
              </a:rPr>
              <a:t>а</a:t>
            </a:r>
            <a:r>
              <a:rPr lang="ru-RU" sz="2800" b="1" dirty="0" smtClean="0"/>
              <a:t>дюку, ящерицу, тритона,</a:t>
            </a:r>
          </a:p>
          <a:p>
            <a:r>
              <a:rPr lang="ru-RU" sz="2800" b="1" dirty="0" smtClean="0"/>
              <a:t>лягу</a:t>
            </a:r>
            <a:r>
              <a:rPr lang="ru-RU" sz="2800" b="1" dirty="0" smtClean="0">
                <a:solidFill>
                  <a:srgbClr val="C00000"/>
                </a:solidFill>
              </a:rPr>
              <a:t>ш</a:t>
            </a:r>
            <a:r>
              <a:rPr lang="ru-RU" sz="2800" b="1" dirty="0" smtClean="0"/>
              <a:t>ку и жука.</a:t>
            </a:r>
          </a:p>
          <a:p>
            <a:r>
              <a:rPr lang="ru-RU" sz="2800" b="1" dirty="0" smtClean="0"/>
              <a:t>    А с</a:t>
            </a:r>
            <a:r>
              <a:rPr lang="ru-RU" sz="2800" b="1" dirty="0" smtClean="0">
                <a:solidFill>
                  <a:srgbClr val="C00000"/>
                </a:solidFill>
              </a:rPr>
              <a:t>и</a:t>
            </a:r>
            <a:r>
              <a:rPr lang="ru-RU" sz="2800" b="1" dirty="0" smtClean="0"/>
              <a:t>ни</a:t>
            </a:r>
            <a:r>
              <a:rPr lang="ru-RU" sz="2800" b="1" dirty="0" smtClean="0">
                <a:solidFill>
                  <a:srgbClr val="C00000"/>
                </a:solidFill>
              </a:rPr>
              <a:t>чк</a:t>
            </a:r>
            <a:r>
              <a:rPr lang="ru-RU" sz="2800" b="1" dirty="0" smtClean="0"/>
              <a:t>и и </a:t>
            </a:r>
            <a:r>
              <a:rPr lang="ru-RU" sz="2800" b="1" dirty="0" smtClean="0">
                <a:solidFill>
                  <a:srgbClr val="C00000"/>
                </a:solidFill>
              </a:rPr>
              <a:t>е</a:t>
            </a:r>
            <a:r>
              <a:rPr lang="ru-RU" sz="2800" b="1" dirty="0" smtClean="0"/>
              <a:t>ду не з</a:t>
            </a:r>
            <a:r>
              <a:rPr lang="ru-RU" sz="2800" b="1" dirty="0" smtClean="0">
                <a:solidFill>
                  <a:srgbClr val="C00000"/>
                </a:solidFill>
              </a:rPr>
              <a:t>а</a:t>
            </a:r>
            <a:r>
              <a:rPr lang="ru-RU" sz="2800" b="1" dirty="0" smtClean="0"/>
              <a:t>п</a:t>
            </a:r>
            <a:r>
              <a:rPr lang="ru-RU" sz="2800" b="1" dirty="0" smtClean="0">
                <a:solidFill>
                  <a:srgbClr val="C00000"/>
                </a:solidFill>
              </a:rPr>
              <a:t>а</a:t>
            </a:r>
            <a:r>
              <a:rPr lang="ru-RU" sz="2800" b="1" dirty="0" smtClean="0"/>
              <a:t>сают. Была бы только</a:t>
            </a:r>
          </a:p>
          <a:p>
            <a:r>
              <a:rPr lang="ru-RU" sz="2800" b="1" dirty="0" smtClean="0"/>
              <a:t>трещинка в к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ре. Не пр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бьётся туда дож</a:t>
            </a:r>
            <a:r>
              <a:rPr lang="ru-RU" sz="2800" b="1" dirty="0" smtClean="0">
                <a:solidFill>
                  <a:srgbClr val="C00000"/>
                </a:solidFill>
              </a:rPr>
              <a:t>д</a:t>
            </a:r>
            <a:r>
              <a:rPr lang="ru-RU" sz="2800" b="1" dirty="0" smtClean="0"/>
              <a:t>ь и </a:t>
            </a:r>
            <a:r>
              <a:rPr lang="ru-RU" sz="2800" b="1" dirty="0" err="1" smtClean="0"/>
              <a:t>ве</a:t>
            </a:r>
            <a:r>
              <a:rPr lang="ru-RU" sz="2800" b="1" dirty="0" smtClean="0"/>
              <a:t>-</a:t>
            </a:r>
          </a:p>
          <a:p>
            <a:r>
              <a:rPr lang="ru-RU" sz="2800" b="1" dirty="0" smtClean="0"/>
              <a:t>тер. Много тысяч таких кроше</a:t>
            </a:r>
            <a:r>
              <a:rPr lang="ru-RU" sz="2800" b="1" dirty="0" smtClean="0">
                <a:solidFill>
                  <a:srgbClr val="C00000"/>
                </a:solidFill>
              </a:rPr>
              <a:t>чн</a:t>
            </a:r>
            <a:r>
              <a:rPr lang="ru-RU" sz="2800" b="1" dirty="0" smtClean="0"/>
              <a:t>ых кладовых у </a:t>
            </a:r>
          </a:p>
          <a:p>
            <a:r>
              <a:rPr lang="ru-RU" sz="2800" b="1" dirty="0" smtClean="0"/>
              <a:t>с</a:t>
            </a:r>
            <a:r>
              <a:rPr lang="ru-RU" sz="2800" b="1" dirty="0" smtClean="0">
                <a:solidFill>
                  <a:srgbClr val="C00000"/>
                </a:solidFill>
              </a:rPr>
              <a:t>и</a:t>
            </a:r>
            <a:r>
              <a:rPr lang="ru-RU" sz="2800" b="1" dirty="0" smtClean="0"/>
              <a:t>ничек. Все их с</a:t>
            </a:r>
            <a:r>
              <a:rPr lang="ru-RU" sz="2800" b="1" dirty="0" smtClean="0">
                <a:solidFill>
                  <a:srgbClr val="C00000"/>
                </a:solidFill>
              </a:rPr>
              <a:t>и</a:t>
            </a:r>
            <a:r>
              <a:rPr lang="ru-RU" sz="2800" b="1" dirty="0" smtClean="0"/>
              <a:t>ни</a:t>
            </a:r>
            <a:r>
              <a:rPr lang="ru-RU" sz="2800" b="1" dirty="0" smtClean="0">
                <a:solidFill>
                  <a:srgbClr val="C00000"/>
                </a:solidFill>
              </a:rPr>
              <a:t>чк</a:t>
            </a:r>
            <a:r>
              <a:rPr lang="ru-RU" sz="2800" b="1" dirty="0" smtClean="0"/>
              <a:t>а не з</a:t>
            </a:r>
            <a:r>
              <a:rPr lang="ru-RU" sz="2800" b="1" dirty="0" smtClean="0">
                <a:solidFill>
                  <a:srgbClr val="C00000"/>
                </a:solidFill>
              </a:rPr>
              <a:t>а</a:t>
            </a:r>
            <a:r>
              <a:rPr lang="ru-RU" sz="2800" b="1" dirty="0" smtClean="0"/>
              <a:t>п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м</a:t>
            </a:r>
            <a:r>
              <a:rPr lang="ru-RU" sz="2800" b="1" dirty="0" smtClean="0">
                <a:solidFill>
                  <a:srgbClr val="C00000"/>
                </a:solidFill>
              </a:rPr>
              <a:t>и</a:t>
            </a:r>
            <a:r>
              <a:rPr lang="ru-RU" sz="2800" b="1" dirty="0" smtClean="0"/>
              <a:t>на</a:t>
            </a:r>
            <a:r>
              <a:rPr lang="ru-RU" sz="2800" b="1" u="sng" dirty="0" smtClean="0"/>
              <a:t>ет</a:t>
            </a:r>
            <a:r>
              <a:rPr lang="ru-RU" sz="2800" b="1" dirty="0" smtClean="0"/>
              <a:t>. А их и не</a:t>
            </a:r>
          </a:p>
          <a:p>
            <a:r>
              <a:rPr lang="ru-RU" sz="2800" b="1" dirty="0" smtClean="0"/>
              <a:t>надо з</a:t>
            </a:r>
            <a:r>
              <a:rPr lang="ru-RU" sz="2800" b="1" dirty="0" smtClean="0">
                <a:solidFill>
                  <a:srgbClr val="C00000"/>
                </a:solidFill>
              </a:rPr>
              <a:t>а</a:t>
            </a:r>
            <a:r>
              <a:rPr lang="ru-RU" sz="2800" b="1" dirty="0" smtClean="0"/>
              <a:t>п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м</a:t>
            </a:r>
            <a:r>
              <a:rPr lang="ru-RU" sz="2800" b="1" dirty="0" smtClean="0">
                <a:solidFill>
                  <a:srgbClr val="C00000"/>
                </a:solidFill>
              </a:rPr>
              <a:t>и</a:t>
            </a:r>
            <a:r>
              <a:rPr lang="ru-RU" sz="2800" b="1" dirty="0" smtClean="0"/>
              <a:t>нать. Кл</a:t>
            </a:r>
            <a:r>
              <a:rPr lang="ru-RU" sz="2800" b="1" dirty="0" smtClean="0">
                <a:solidFill>
                  <a:srgbClr val="C00000"/>
                </a:solidFill>
              </a:rPr>
              <a:t>а</a:t>
            </a:r>
            <a:r>
              <a:rPr lang="ru-RU" sz="2800" b="1" dirty="0" smtClean="0"/>
              <a:t>довые эти для всех. 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0"/>
            <a:ext cx="842965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Объясни написание выделенных 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букв:</a:t>
            </a:r>
            <a:endParaRPr lang="ru-RU" sz="3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29362639bGm03O.jpg"/>
          <p:cNvPicPr>
            <a:picLocks noChangeAspect="1"/>
          </p:cNvPicPr>
          <p:nvPr/>
        </p:nvPicPr>
        <p:blipFill>
          <a:blip r:embed="rId2"/>
          <a:srcRect l="3906" t="4123" r="3906" b="4124"/>
          <a:stretch>
            <a:fillRect/>
          </a:stretch>
        </p:blipFill>
        <p:spPr>
          <a:xfrm>
            <a:off x="0" y="0"/>
            <a:ext cx="9144000" cy="689674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43174" y="642918"/>
            <a:ext cx="405431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Запомни!</a:t>
            </a:r>
            <a:endParaRPr lang="ru-RU" sz="72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2285992"/>
            <a:ext cx="6807313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dirty="0" smtClean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Двенадцать ,</a:t>
            </a:r>
          </a:p>
          <a:p>
            <a:r>
              <a:rPr lang="ru-RU" sz="5400" b="1" cap="none" spc="0" dirty="0" smtClean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     горностай,</a:t>
            </a:r>
          </a:p>
          <a:p>
            <a:r>
              <a:rPr lang="ru-RU" sz="5400" b="1" dirty="0" smtClean="0">
                <a:ln w="9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                   тритон.</a:t>
            </a:r>
            <a:endParaRPr lang="ru-RU" sz="5400" b="1" cap="none" spc="0" dirty="0">
              <a:ln w="900" cmpd="sng">
                <a:solidFill>
                  <a:srgbClr val="002060">
                    <a:alpha val="55000"/>
                  </a:srgbClr>
                </a:solidFill>
                <a:prstDash val="solid"/>
              </a:ln>
              <a:solidFill>
                <a:srgbClr val="FF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4786322"/>
            <a:ext cx="3048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29362639bGm03O.jpg"/>
          <p:cNvPicPr>
            <a:picLocks noChangeAspect="1"/>
          </p:cNvPicPr>
          <p:nvPr/>
        </p:nvPicPr>
        <p:blipFill>
          <a:blip r:embed="rId2"/>
          <a:srcRect l="3906" t="4123" r="3906" b="4124"/>
          <a:stretch>
            <a:fillRect/>
          </a:stretch>
        </p:blipFill>
        <p:spPr>
          <a:xfrm>
            <a:off x="0" y="16346"/>
            <a:ext cx="9144000" cy="689674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2910" y="357166"/>
            <a:ext cx="817941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>
                  <a:solidFill>
                    <a:schemeClr val="tx1"/>
                  </a:solidFill>
                </a:ln>
                <a:solidFill>
                  <a:srgbClr val="AD13B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плану:</a:t>
            </a:r>
            <a:endParaRPr lang="ru-RU" sz="4800" b="1" cap="none" spc="0" dirty="0">
              <a:ln w="1905">
                <a:solidFill>
                  <a:schemeClr val="tx1"/>
                </a:solidFill>
              </a:ln>
              <a:solidFill>
                <a:srgbClr val="AD13B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142984"/>
            <a:ext cx="8222123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5400" b="1" dirty="0" smtClean="0">
                <a:ln>
                  <a:solidFill>
                    <a:srgbClr val="FF00FF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Запасы животными еды</a:t>
            </a:r>
          </a:p>
          <a:p>
            <a:pPr marL="457200" indent="-457200"/>
            <a:r>
              <a:rPr lang="ru-RU" sz="5400" b="1" dirty="0" smtClean="0">
                <a:ln>
                  <a:solidFill>
                    <a:srgbClr val="FF00FF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на свой лад.</a:t>
            </a:r>
          </a:p>
          <a:p>
            <a:pPr marL="457200" indent="-457200"/>
            <a:r>
              <a:rPr lang="ru-RU" sz="5400" b="1" dirty="0" smtClean="0">
                <a:ln>
                  <a:solidFill>
                    <a:srgbClr val="FF00FF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Запасливые зверушки.</a:t>
            </a:r>
          </a:p>
          <a:p>
            <a:pPr marL="457200" indent="-457200"/>
            <a:r>
              <a:rPr lang="ru-RU" sz="5400" b="1" dirty="0" smtClean="0">
                <a:ln>
                  <a:solidFill>
                    <a:srgbClr val="FF00FF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Кладовые синички.</a:t>
            </a:r>
          </a:p>
        </p:txBody>
      </p:sp>
      <p:pic>
        <p:nvPicPr>
          <p:cNvPr id="5" name="Рисунок 4" descr="29266340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12" y="4229100"/>
            <a:ext cx="2628900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569</Words>
  <PresentationFormat>Экран (4:3)</PresentationFormat>
  <Paragraphs>80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52</cp:revision>
  <dcterms:modified xsi:type="dcterms:W3CDTF">2011-08-14T15:43:32Z</dcterms:modified>
</cp:coreProperties>
</file>