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5" r:id="rId9"/>
    <p:sldId id="264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990099"/>
    <a:srgbClr val="6600CC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7;&#1088;&#1077;&#1079;&#1077;&#1085;&#1090;&#1072;&#1094;&#1080;&#1080;%20&#1101;&#1083;&#1077;&#1082;&#1090;&#1088;&#1086;&#1085;&#1099;&#1077;%20&#1091;&#1088;&#1086;&#1082;&#1080;\&#1057;&#1043;&#1054;&#1044;%20&#8470;8\&#1057;&#1077;&#1084;&#1105;&#1085;&#1086;&#1074;&#1072;%20&#1045;.&#1042;\&#1052;&#1086;&#1080;%20&#1080;&#1079;&#1083;&#1086;&#1078;&#1077;&#1085;&#1080;&#1103;\&#1048;&#1047;&#1051;&#1054;&#1046;&#1045;&#1053;&#1048;&#1071;%204%20&#1050;&#1051;&#1040;&#1057;&#1057;\&#1050;&#1091;&#1082;&#1091;&#1096;&#1082;&#1072;%20(87%20&#1089;&#1083;&#1086;&#1074;)\&#1082;&#1091;&#1082;&#1091;&#1096;&#1082;&#1072;%20&#1086;&#1073;&#1099;&#1082;&#1085;&#1086;&#1074;&#1077;&#1085;&#1085;&#1072;&#1103;.wma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1928802"/>
            <a:ext cx="7143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Кто эта птица?</a:t>
            </a:r>
            <a:br>
              <a:rPr lang="ru-RU" sz="4400" b="1" dirty="0" smtClean="0"/>
            </a:br>
            <a:r>
              <a:rPr lang="ru-RU" sz="4400" b="1" dirty="0" smtClean="0"/>
              <a:t>Никогда</a:t>
            </a:r>
            <a:br>
              <a:rPr lang="ru-RU" sz="4400" b="1" dirty="0" smtClean="0"/>
            </a:br>
            <a:r>
              <a:rPr lang="ru-RU" sz="4400" b="1" dirty="0" smtClean="0"/>
              <a:t>Не строит для себя гнезда,</a:t>
            </a:r>
            <a:br>
              <a:rPr lang="ru-RU" sz="4400" b="1" dirty="0" smtClean="0"/>
            </a:br>
            <a:r>
              <a:rPr lang="ru-RU" sz="4400" b="1" dirty="0" smtClean="0"/>
              <a:t>Соседкам яйца оставляет </a:t>
            </a:r>
          </a:p>
          <a:p>
            <a:r>
              <a:rPr lang="ru-RU" sz="4400" b="1" dirty="0" smtClean="0"/>
              <a:t>И о птенцах не вспоминает. </a:t>
            </a:r>
            <a:endParaRPr lang="ru-RU" sz="4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642918"/>
            <a:ext cx="5888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Отгадайте загадку: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857232"/>
            <a:ext cx="7004816" cy="514353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428604"/>
            <a:ext cx="815569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rgbClr val="0070C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800" b="1" cap="none" spc="0" dirty="0">
              <a:ln w="1905">
                <a:solidFill>
                  <a:srgbClr val="0070C0"/>
                </a:solidFill>
              </a:ln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214422"/>
            <a:ext cx="8029314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/>
            <a:r>
              <a:rPr lang="ru-RU" sz="3200" b="1" cap="none" spc="0" dirty="0" smtClean="0">
                <a:ln w="1270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1. Птицы готовились выводить птенцов.</a:t>
            </a:r>
          </a:p>
          <a:p>
            <a:pPr marL="914400" indent="-914400"/>
            <a:r>
              <a:rPr lang="ru-RU" sz="3200" b="1" dirty="0" smtClean="0">
                <a:ln w="1270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Кукушка ищет лучшее гнездо.</a:t>
            </a:r>
          </a:p>
          <a:p>
            <a:pPr marL="914400" indent="-914400"/>
            <a:r>
              <a:rPr lang="ru-RU" sz="3200" b="1" cap="none" spc="0" dirty="0" smtClean="0">
                <a:ln w="1270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3. Кукушка подбрасывает яйцо в надёжное </a:t>
            </a:r>
          </a:p>
          <a:p>
            <a:pPr marL="914400" indent="-914400"/>
            <a:r>
              <a:rPr lang="ru-RU" sz="3200" b="1" dirty="0" smtClean="0">
                <a:ln w="1270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</a:t>
            </a:r>
            <a:r>
              <a:rPr lang="ru-RU" sz="3200" b="1" cap="none" spc="0" dirty="0" smtClean="0">
                <a:ln w="12700" cmpd="sng">
                  <a:solidFill>
                    <a:srgbClr val="00FF00">
                      <a:alpha val="55000"/>
                    </a:srgb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место.</a:t>
            </a:r>
            <a:endParaRPr lang="ru-RU" sz="3200" b="1" cap="none" spc="0" dirty="0">
              <a:ln w="12700" cmpd="sng">
                <a:solidFill>
                  <a:srgbClr val="00FF00">
                    <a:alpha val="55000"/>
                  </a:srgb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257014"/>
            <a:ext cx="6659324" cy="33239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Слова для справок:</a:t>
            </a:r>
          </a:p>
          <a:p>
            <a:r>
              <a:rPr lang="ru-RU" sz="4800" b="1" dirty="0" smtClean="0">
                <a:ln w="1905">
                  <a:solidFill>
                    <a:srgbClr val="0070C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</a:t>
            </a:r>
            <a:r>
              <a:rPr lang="ru-RU" sz="5400" b="1" dirty="0" smtClean="0">
                <a:ln w="1905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r>
              <a:rPr lang="ru-RU" sz="5400" b="1" cap="none" spc="0" dirty="0" smtClean="0">
                <a:ln w="1905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ухоловка</a:t>
            </a:r>
          </a:p>
          <a:p>
            <a:r>
              <a:rPr lang="ru-RU" sz="5400" b="1" dirty="0" smtClean="0">
                <a:ln w="1905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вывестись</a:t>
            </a:r>
          </a:p>
          <a:p>
            <a:r>
              <a:rPr lang="ru-RU" sz="5400" b="1" cap="none" spc="0" smtClean="0">
                <a:ln w="1905">
                  <a:solidFill>
                    <a:srgbClr val="FF0000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лучшее</a:t>
            </a:r>
            <a:endParaRPr lang="ru-RU" sz="6000" b="1" cap="none" spc="0" dirty="0">
              <a:ln w="1905">
                <a:solidFill>
                  <a:srgbClr val="FF0000"/>
                </a:solidFill>
              </a:ln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(стр.135)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71538" y="2071678"/>
            <a:ext cx="3103029" cy="243143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4400" b="1" cap="none" spc="0" dirty="0" smtClean="0">
                <a:ln w="900" cmpd="sng">
                  <a:solidFill>
                    <a:srgbClr val="CC00FF"/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  <a:endParaRPr lang="ru-RU" sz="5400" b="1" cap="none" spc="0" dirty="0" smtClean="0">
              <a:ln w="900" cmpd="sng">
                <a:solidFill>
                  <a:srgbClr val="CC00FF"/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endParaRPr lang="ru-RU" sz="5400" b="1" dirty="0" smtClean="0">
              <a:ln w="900" cmpd="sng">
                <a:solidFill>
                  <a:srgbClr val="00B0F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5400" b="1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sz="54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укушка</a:t>
            </a:r>
            <a:endParaRPr lang="ru-RU" sz="4400" b="1" cap="none" spc="0" dirty="0" smtClean="0">
              <a:ln w="900" cmpd="sng">
                <a:solidFill>
                  <a:srgbClr val="00B0F0">
                    <a:alpha val="55000"/>
                  </a:srgbClr>
                </a:solidFill>
                <a:prstDash val="solid"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214290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CC00FF">
                      <a:alpha val="55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CC00FF">
                    <a:alpha val="55000"/>
                  </a:srgb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214422"/>
            <a:ext cx="8492966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Кукушка спокойно сидела на дереве. Птицы летали между</a:t>
            </a:r>
          </a:p>
          <a:p>
            <a:r>
              <a:rPr lang="ru-RU" sz="2400" b="1" dirty="0" smtClean="0"/>
              <a:t>деревьями, таскали перья, мох, траву. Скоро должны </a:t>
            </a:r>
            <a:r>
              <a:rPr lang="ru-RU" sz="2400" b="1" dirty="0" err="1" smtClean="0"/>
              <a:t>выве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стись</a:t>
            </a:r>
            <a:r>
              <a:rPr lang="ru-RU" sz="2400" b="1" dirty="0" smtClean="0"/>
              <a:t> птенцы. Птицы спешили строить, вить, лепить.</a:t>
            </a:r>
          </a:p>
          <a:p>
            <a:r>
              <a:rPr lang="ru-RU" sz="2400" b="1" dirty="0" smtClean="0"/>
              <a:t>    У кукушки своя забота. Она не умеет вить гнёзда, </a:t>
            </a:r>
            <a:r>
              <a:rPr lang="ru-RU" sz="2400" b="1" dirty="0" err="1" smtClean="0"/>
              <a:t>воспиты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вать</a:t>
            </a:r>
            <a:r>
              <a:rPr lang="ru-RU" sz="2400" b="1" dirty="0" smtClean="0"/>
              <a:t> птенцов. Она искала лучшее гнездо. Туда и собиралась</a:t>
            </a:r>
          </a:p>
          <a:p>
            <a:r>
              <a:rPr lang="ru-RU" sz="2400" b="1" dirty="0" smtClean="0"/>
              <a:t>яйцо подбросить.</a:t>
            </a:r>
          </a:p>
          <a:p>
            <a:r>
              <a:rPr lang="ru-RU" sz="2400" b="1" dirty="0" smtClean="0"/>
              <a:t>    Долго следила кукушка за птицами. Ей понравилось гнездо</a:t>
            </a:r>
          </a:p>
          <a:p>
            <a:r>
              <a:rPr lang="ru-RU" sz="2400" b="1" dirty="0" smtClean="0"/>
              <a:t>мухоловки. Кукушка слетела с берёзы и снесла яйцо прямо </a:t>
            </a:r>
          </a:p>
          <a:p>
            <a:r>
              <a:rPr lang="ru-RU" sz="2400" b="1" dirty="0" smtClean="0"/>
              <a:t>на землю. Потом схватила яйцо в клюв, подлетела к гнезду и</a:t>
            </a:r>
          </a:p>
          <a:p>
            <a:r>
              <a:rPr lang="ru-RU" sz="2400" b="1" dirty="0" smtClean="0"/>
              <a:t>осторожно опустила его туда. Кукушка была рада. Она при-</a:t>
            </a:r>
          </a:p>
          <a:p>
            <a:r>
              <a:rPr lang="ru-RU" sz="2400" b="1" dirty="0" smtClean="0"/>
              <a:t>строила птенца в надёжное место.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500042"/>
            <a:ext cx="381002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28605"/>
            <a:ext cx="364333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500438"/>
            <a:ext cx="3000396" cy="304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кукушка обыкновенная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553448" y="6267448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214290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rgbClr val="FF0000"/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sz="4800" b="0" cap="none" spc="0" dirty="0">
              <a:ln w="10160">
                <a:solidFill>
                  <a:srgbClr val="FF0000"/>
                </a:solidFill>
                <a:prstDash val="solid"/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214422"/>
            <a:ext cx="8417241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CC00FF"/>
                  </a:solidFill>
                </a:ln>
                <a:solidFill>
                  <a:srgbClr val="0070C0"/>
                </a:solidFill>
              </a:rPr>
              <a:t>Вспомните, что вам известно о повадках</a:t>
            </a:r>
          </a:p>
          <a:p>
            <a:r>
              <a:rPr lang="ru-RU" sz="3200" b="1" dirty="0" smtClean="0">
                <a:ln>
                  <a:solidFill>
                    <a:srgbClr val="CC00FF"/>
                  </a:solidFill>
                </a:ln>
                <a:solidFill>
                  <a:srgbClr val="0070C0"/>
                </a:solidFill>
              </a:rPr>
              <a:t>    кукушки.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CC00FF"/>
                  </a:solidFill>
                </a:ln>
                <a:solidFill>
                  <a:srgbClr val="0070C0"/>
                </a:solidFill>
              </a:rPr>
              <a:t>Чем были заняты птицы в роще?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CC00FF"/>
                  </a:solidFill>
                </a:ln>
                <a:solidFill>
                  <a:srgbClr val="0070C0"/>
                </a:solidFill>
              </a:rPr>
              <a:t>Что заботило кукушку?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CC00FF"/>
                  </a:solidFill>
                </a:ln>
                <a:solidFill>
                  <a:srgbClr val="0070C0"/>
                </a:solidFill>
              </a:rPr>
              <a:t>Чьё гнездо она выбрала для своего </a:t>
            </a:r>
            <a:r>
              <a:rPr lang="ru-RU" sz="3200" b="1" dirty="0" err="1" smtClean="0">
                <a:ln>
                  <a:solidFill>
                    <a:srgbClr val="CC00FF"/>
                  </a:solidFill>
                </a:ln>
                <a:solidFill>
                  <a:srgbClr val="0070C0"/>
                </a:solidFill>
              </a:rPr>
              <a:t>будуще</a:t>
            </a:r>
            <a:r>
              <a:rPr lang="ru-RU" sz="3200" b="1" dirty="0" smtClean="0">
                <a:ln>
                  <a:solidFill>
                    <a:srgbClr val="CC00FF"/>
                  </a:solidFill>
                </a:ln>
                <a:solidFill>
                  <a:srgbClr val="0070C0"/>
                </a:solidFill>
              </a:rPr>
              <a:t>-</a:t>
            </a:r>
          </a:p>
          <a:p>
            <a:r>
              <a:rPr lang="ru-RU" sz="3200" b="1" dirty="0" smtClean="0">
                <a:ln>
                  <a:solidFill>
                    <a:srgbClr val="CC00FF"/>
                  </a:solidFill>
                </a:ln>
                <a:solidFill>
                  <a:srgbClr val="0070C0"/>
                </a:solidFill>
              </a:rPr>
              <a:t>    го птенца?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ln>
                  <a:solidFill>
                    <a:srgbClr val="CC00FF"/>
                  </a:solidFill>
                </a:ln>
                <a:solidFill>
                  <a:srgbClr val="0070C0"/>
                </a:solidFill>
              </a:rPr>
              <a:t>Расскажите, как она подбросила своё яйцо</a:t>
            </a:r>
          </a:p>
          <a:p>
            <a:r>
              <a:rPr lang="ru-RU" sz="3200" b="1" dirty="0" smtClean="0">
                <a:ln>
                  <a:solidFill>
                    <a:srgbClr val="CC00FF"/>
                  </a:solidFill>
                </a:ln>
                <a:solidFill>
                  <a:srgbClr val="0070C0"/>
                </a:solidFill>
              </a:rPr>
              <a:t>    в гнездо мухоловки.</a:t>
            </a:r>
            <a:endParaRPr lang="ru-RU" sz="3200" b="1" dirty="0">
              <a:ln>
                <a:solidFill>
                  <a:srgbClr val="CC00FF"/>
                </a:solidFill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214290"/>
            <a:ext cx="75761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 и перескажите:</a:t>
            </a:r>
            <a:endParaRPr lang="ru-RU" sz="4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214422"/>
            <a:ext cx="8492966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Кукушка спокойно сидела на дереве. Птицы летали между</a:t>
            </a:r>
          </a:p>
          <a:p>
            <a:r>
              <a:rPr lang="ru-RU" sz="2400" b="1" dirty="0" smtClean="0"/>
              <a:t>деревьями, таскали перья, мох, траву. Скоро должны </a:t>
            </a:r>
            <a:r>
              <a:rPr lang="ru-RU" sz="2400" b="1" dirty="0" err="1" smtClean="0"/>
              <a:t>выве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стись</a:t>
            </a:r>
            <a:r>
              <a:rPr lang="ru-RU" sz="2400" b="1" dirty="0" smtClean="0"/>
              <a:t> птенцы. Птицы спешили строить, вить, лепить.</a:t>
            </a:r>
          </a:p>
          <a:p>
            <a:r>
              <a:rPr lang="ru-RU" sz="2400" b="1" dirty="0" smtClean="0"/>
              <a:t>    У кукушки своя забота. Она не умеет вить гнёзда, </a:t>
            </a:r>
            <a:r>
              <a:rPr lang="ru-RU" sz="2400" b="1" dirty="0" err="1" smtClean="0"/>
              <a:t>воспиты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вать</a:t>
            </a:r>
            <a:r>
              <a:rPr lang="ru-RU" sz="2400" b="1" dirty="0" smtClean="0"/>
              <a:t> птенцов. Она искала лучшее гнездо. Туда и собиралась</a:t>
            </a:r>
          </a:p>
          <a:p>
            <a:r>
              <a:rPr lang="ru-RU" sz="2400" b="1" dirty="0" smtClean="0"/>
              <a:t>яйцо подбросить.</a:t>
            </a:r>
          </a:p>
          <a:p>
            <a:r>
              <a:rPr lang="ru-RU" sz="2400" b="1" dirty="0" smtClean="0"/>
              <a:t>    Долго следила кукушка за птицами. Ей понравилось гнездо</a:t>
            </a:r>
          </a:p>
          <a:p>
            <a:r>
              <a:rPr lang="ru-RU" sz="2400" b="1" dirty="0" smtClean="0"/>
              <a:t>мухоловки. Кукушка слетела с берёзы и снесла яйцо прямо </a:t>
            </a:r>
          </a:p>
          <a:p>
            <a:r>
              <a:rPr lang="ru-RU" sz="2400" b="1" dirty="0" smtClean="0"/>
              <a:t>на землю. Потом схватила яйцо в клюв, подлетела к гнезду и</a:t>
            </a:r>
          </a:p>
          <a:p>
            <a:r>
              <a:rPr lang="ru-RU" sz="2400" b="1" dirty="0" smtClean="0"/>
              <a:t>осторожно опустила его туда. Кукушка была рада. Она при-</a:t>
            </a:r>
          </a:p>
          <a:p>
            <a:r>
              <a:rPr lang="ru-RU" sz="2400" b="1" dirty="0" smtClean="0"/>
              <a:t>строила птенца в надёжное место.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357166"/>
            <a:ext cx="795160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Объясните написание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безударных гласных </a:t>
            </a:r>
          </a:p>
          <a:p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корнях 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слов</a:t>
            </a:r>
            <a:r>
              <a:rPr lang="ru-RU" sz="32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  <a:endParaRPr lang="ru-RU" sz="32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357298"/>
            <a:ext cx="3377848" cy="48320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прон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сились</a:t>
            </a:r>
          </a:p>
          <a:p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пт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нцы</a:t>
            </a:r>
          </a:p>
          <a:p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тели</a:t>
            </a:r>
          </a:p>
          <a:p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скали</a:t>
            </a:r>
          </a:p>
          <a:p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шили</a:t>
            </a:r>
          </a:p>
          <a:p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гн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здо</a:t>
            </a:r>
          </a:p>
          <a:p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сн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4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1357298"/>
            <a:ext cx="36705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- прон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00FF00"/>
                </a:solidFill>
              </a:rPr>
              <a:t>о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сится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2000240"/>
            <a:ext cx="284847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- пт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00FF00"/>
                </a:solidFill>
              </a:rPr>
              <a:t>е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нчик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2714620"/>
            <a:ext cx="22640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- пол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00FF00"/>
                </a:solidFill>
              </a:rPr>
              <a:t>ё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т 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3357562"/>
            <a:ext cx="23487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- т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00FF00"/>
                </a:solidFill>
              </a:rPr>
              <a:t>а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щит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4000504"/>
            <a:ext cx="26733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- сп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00FF00"/>
                </a:solidFill>
              </a:rPr>
              <a:t>е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шка 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4714884"/>
            <a:ext cx="25078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- гн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00FF00"/>
                </a:solidFill>
              </a:rPr>
              <a:t>ё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зда 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00298" y="5357826"/>
            <a:ext cx="19335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- сн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00FF00"/>
                </a:solidFill>
              </a:rPr>
              <a:t>ё</a:t>
            </a:r>
            <a:r>
              <a:rPr lang="ru-RU" sz="4400" b="1" dirty="0" smtClean="0">
                <a:ln>
                  <a:solidFill>
                    <a:srgbClr val="FF0000"/>
                  </a:solidFill>
                </a:ln>
                <a:solidFill>
                  <a:srgbClr val="990099"/>
                </a:solidFill>
              </a:rPr>
              <a:t>с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357166"/>
            <a:ext cx="78660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 пропущенные буквы: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1714488"/>
            <a:ext cx="3516027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7200" b="1" dirty="0" err="1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крыл_я</a:t>
            </a:r>
            <a:endParaRPr lang="ru-RU" sz="7200" b="1" dirty="0" smtClean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7200" b="1" dirty="0" err="1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дерев_я</a:t>
            </a:r>
            <a:endParaRPr lang="ru-RU" sz="7200" b="1" dirty="0" smtClean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7200" b="1" dirty="0" err="1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пер_я</a:t>
            </a:r>
            <a:endParaRPr lang="ru-RU" sz="7200" b="1" dirty="0" smtClean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99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1714488"/>
            <a:ext cx="351282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7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крыл</a:t>
            </a:r>
            <a:r>
              <a:rPr lang="ru-RU" sz="7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ь</a:t>
            </a:r>
            <a:r>
              <a:rPr lang="ru-RU" sz="7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</a:t>
            </a:r>
          </a:p>
          <a:p>
            <a:r>
              <a:rPr lang="ru-RU" sz="7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дерев</a:t>
            </a:r>
            <a:r>
              <a:rPr lang="ru-RU" sz="7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ь</a:t>
            </a:r>
            <a:r>
              <a:rPr lang="ru-RU" sz="7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</a:t>
            </a:r>
          </a:p>
          <a:p>
            <a:r>
              <a:rPr lang="ru-RU" sz="7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пер</a:t>
            </a:r>
            <a:r>
              <a:rPr lang="ru-RU" sz="7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ь</a:t>
            </a:r>
            <a:r>
              <a:rPr lang="ru-RU" sz="7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и электроные уроки\ИЗГОТОВЛЕНИЕ\100 новых фонов для презентаций\Новые фоны 100 штук\21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845814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Расставь в предложения знаки</a:t>
            </a:r>
          </a:p>
          <a:p>
            <a:r>
              <a:rPr lang="ru-RU" sz="48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препинания: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285992"/>
            <a:ext cx="756405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Птицы летали между деревьями таскали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перья мох траву.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285992"/>
            <a:ext cx="766985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Птицы летали между деревьями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таскали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перья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мох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траву.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214686"/>
            <a:ext cx="70310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Птицы спешили строить вить лепить.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3214686"/>
            <a:ext cx="70310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Птицы спешили строить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вить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лепить.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3643314"/>
            <a:ext cx="764760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Потом схватила яйцо в клюв подлетела к 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гнезду и осторожно опустила его туда.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643314"/>
            <a:ext cx="775340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Потом схватила яйцо в клюв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подлетела к </a:t>
            </a:r>
          </a:p>
          <a:p>
            <a:r>
              <a:rPr lang="ru-RU" sz="32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99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гнезду и осторожно опустила его туда.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503</Words>
  <PresentationFormat>Экран (4:3)</PresentationFormat>
  <Paragraphs>98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33</cp:revision>
  <dcterms:modified xsi:type="dcterms:W3CDTF">2011-10-09T03:22:52Z</dcterms:modified>
</cp:coreProperties>
</file>