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5" r:id="rId7"/>
    <p:sldId id="264" r:id="rId8"/>
    <p:sldId id="263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8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428604"/>
            <a:ext cx="5558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33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Разгадайте ребус: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33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357298"/>
            <a:ext cx="1478290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99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</a:t>
            </a:r>
            <a:endParaRPr lang="ru-RU" sz="199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214290"/>
            <a:ext cx="64152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endParaRPr lang="ru-RU" sz="13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000" t="60000" r="5000" b="10000"/>
          <a:stretch>
            <a:fillRect/>
          </a:stretch>
        </p:blipFill>
        <p:spPr bwMode="auto">
          <a:xfrm>
            <a:off x="1785918" y="2428868"/>
            <a:ext cx="335758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 l="24000" t="10949" r="11499" b="8758"/>
          <a:stretch>
            <a:fillRect/>
          </a:stretch>
        </p:blipFill>
        <p:spPr bwMode="auto">
          <a:xfrm>
            <a:off x="5715008" y="2071678"/>
            <a:ext cx="3000396" cy="2631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214810" y="285728"/>
            <a:ext cx="641522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  <a:endParaRPr lang="ru-RU" sz="13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5008" y="214290"/>
            <a:ext cx="155523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,,,</a:t>
            </a:r>
            <a:endParaRPr lang="ru-RU" sz="13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488" y="4786322"/>
            <a:ext cx="423737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Трусиха 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71604" y="1428736"/>
            <a:ext cx="5462073" cy="370870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rgbClr val="00B0F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Изложение</a:t>
            </a:r>
          </a:p>
          <a:p>
            <a:pPr algn="ctr"/>
            <a:endParaRPr lang="ru-RU" sz="5400" b="1" dirty="0" smtClean="0">
              <a:ln w="900" cmpd="sng">
                <a:solidFill>
                  <a:srgbClr val="00B0F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5400" b="1" cap="none" spc="0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</a:t>
            </a:r>
            <a:r>
              <a:rPr lang="ru-RU" sz="11500" b="1" dirty="0" smtClean="0">
                <a:ln w="38100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Трусиха</a:t>
            </a:r>
            <a:endParaRPr lang="ru-RU" sz="8000" b="1" cap="none" spc="0" dirty="0">
              <a:ln w="38100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142852"/>
            <a:ext cx="614924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8575" cmpd="sng">
                  <a:solidFill>
                    <a:srgbClr val="FF0000">
                      <a:alpha val="55000"/>
                    </a:srgbClr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6000" b="1" cap="none" spc="0" dirty="0">
              <a:ln w="28575" cmpd="sng">
                <a:solidFill>
                  <a:srgbClr val="FF0000">
                    <a:alpha val="55000"/>
                  </a:srgbClr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928670"/>
            <a:ext cx="848572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Ребята играли в войну. Валю с братом Андрюшей в игру</a:t>
            </a:r>
          </a:p>
          <a:p>
            <a:r>
              <a:rPr lang="ru-RU" sz="2400" b="1" dirty="0" smtClean="0"/>
              <a:t>н</a:t>
            </a:r>
            <a:r>
              <a:rPr lang="ru-RU" sz="2400" b="1" dirty="0" smtClean="0"/>
              <a:t>е принимали. Валя была трусихой. А Андрюша умел толь-</a:t>
            </a:r>
          </a:p>
          <a:p>
            <a:r>
              <a:rPr lang="ru-RU" sz="2400" b="1" dirty="0" smtClean="0"/>
              <a:t>к</a:t>
            </a:r>
            <a:r>
              <a:rPr lang="ru-RU" sz="2400" b="1" dirty="0" smtClean="0"/>
              <a:t>о ползать.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Вдруг ребята услышали крики. Пёс Лохмач сорвался с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п</a:t>
            </a:r>
            <a:r>
              <a:rPr lang="ru-RU" sz="2400" b="1" dirty="0" smtClean="0"/>
              <a:t>и. Все бросились врассыпную. На улице остался один Анд-</a:t>
            </a:r>
          </a:p>
          <a:p>
            <a:r>
              <a:rPr lang="ru-RU" sz="2400" b="1" dirty="0" smtClean="0"/>
              <a:t>р</a:t>
            </a:r>
            <a:r>
              <a:rPr lang="ru-RU" sz="2400" b="1" dirty="0" smtClean="0"/>
              <a:t>юша.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Валя кинулась к брату. Огромный пёс нёсся прямо на де-</a:t>
            </a:r>
          </a:p>
          <a:p>
            <a:r>
              <a:rPr lang="ru-RU" sz="2400" b="1" dirty="0" err="1" smtClean="0"/>
              <a:t>в</a:t>
            </a:r>
            <a:r>
              <a:rPr lang="ru-RU" sz="2400" b="1" dirty="0" err="1" smtClean="0"/>
              <a:t>очку</a:t>
            </a:r>
            <a:r>
              <a:rPr lang="ru-RU" sz="2400" b="1" dirty="0" smtClean="0"/>
              <a:t>. Она заслонила Андрюшу, бросила в собаку игрушку</a:t>
            </a:r>
          </a:p>
          <a:p>
            <a:r>
              <a:rPr lang="ru-RU" sz="2400" b="1" dirty="0" smtClean="0"/>
              <a:t>и</a:t>
            </a:r>
            <a:r>
              <a:rPr lang="ru-RU" sz="2400" b="1" dirty="0" smtClean="0"/>
              <a:t> громко закричала.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Наперерез Лохмачу бежал сторож. Он схватил пса за </a:t>
            </a:r>
            <a:r>
              <a:rPr lang="ru-RU" sz="2400" b="1" dirty="0" err="1" smtClean="0"/>
              <a:t>ошей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ник и увёл.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     Ребята выходили из своих убежищ. Андрюша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уже улыбался, а Валя плакала навзрыд.  Она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очень испугалась.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28794" y="285728"/>
            <a:ext cx="53929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66FF"/>
                </a:solidFill>
              </a:rPr>
              <a:t>Ответь на вопросы</a:t>
            </a:r>
            <a:r>
              <a:rPr lang="ru-RU" sz="4800" b="0" cap="none" spc="0" dirty="0" smtClean="0">
                <a:ln w="10160">
                  <a:solidFill>
                    <a:srgbClr val="7030A0"/>
                  </a:solidFill>
                  <a:prstDash val="solid"/>
                </a:ln>
                <a:solidFill>
                  <a:srgbClr val="FF66FF"/>
                </a:solidFill>
              </a:rPr>
              <a:t>.</a:t>
            </a:r>
            <a:endParaRPr lang="ru-RU" sz="4800" b="0" cap="none" spc="0" dirty="0">
              <a:ln w="10160">
                <a:solidFill>
                  <a:srgbClr val="7030A0"/>
                </a:solidFill>
                <a:prstDash val="solid"/>
              </a:ln>
              <a:solidFill>
                <a:srgbClr val="FF66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1000108"/>
            <a:ext cx="8533490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Почему Валю не принимали играть в войну.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Что произошло во время игры?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 поступили ребята, узнав, что Лохмач со-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рвался с цепи?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А как поступила Валя?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Расскажите, как девочка защищала брата.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Легко ли девочки было так поступить?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Какой, по вашему мнению, была Валя на </a:t>
            </a:r>
            <a:r>
              <a:rPr lang="ru-RU" sz="3200" b="1" dirty="0" err="1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са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-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              </a:t>
            </a:r>
            <a:r>
              <a:rPr lang="ru-RU" sz="3200" b="1" dirty="0" err="1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мом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деле?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               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  <a:sym typeface="Wingdings 2"/>
              </a:rPr>
              <a:t>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Как иначе можно озаглавить этот </a:t>
            </a:r>
          </a:p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                 рассказ?  </a:t>
            </a:r>
            <a:endParaRPr lang="ru-RU" sz="3200" b="1" dirty="0">
              <a:ln>
                <a:solidFill>
                  <a:srgbClr val="7030A0"/>
                </a:solidFill>
              </a:ln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214290"/>
            <a:ext cx="64889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48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chemeClr val="accent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928670"/>
            <a:ext cx="8485721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Ребята играли в войну. Валю с братом Андрюшей в игру</a:t>
            </a:r>
          </a:p>
          <a:p>
            <a:r>
              <a:rPr lang="ru-RU" sz="2400" b="1" dirty="0" smtClean="0"/>
              <a:t>н</a:t>
            </a:r>
            <a:r>
              <a:rPr lang="ru-RU" sz="2400" b="1" dirty="0" smtClean="0"/>
              <a:t>е принимали. Валя была трусихой. А Андрюша умел толь-</a:t>
            </a:r>
          </a:p>
          <a:p>
            <a:r>
              <a:rPr lang="ru-RU" sz="2400" b="1" dirty="0" smtClean="0"/>
              <a:t>к</a:t>
            </a:r>
            <a:r>
              <a:rPr lang="ru-RU" sz="2400" b="1" dirty="0" smtClean="0"/>
              <a:t>о ползать.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Вдруг ребята услышали крики. Пёс Лохмач сорвался с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п</a:t>
            </a:r>
            <a:r>
              <a:rPr lang="ru-RU" sz="2400" b="1" dirty="0" smtClean="0"/>
              <a:t>и. Все бросились врассыпную. На улице остался один Анд-</a:t>
            </a:r>
          </a:p>
          <a:p>
            <a:r>
              <a:rPr lang="ru-RU" sz="2400" b="1" dirty="0" smtClean="0"/>
              <a:t>р</a:t>
            </a:r>
            <a:r>
              <a:rPr lang="ru-RU" sz="2400" b="1" dirty="0" smtClean="0"/>
              <a:t>юша.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Валя кинулась к брату. Огромный пёс нёсся прямо на де-</a:t>
            </a:r>
          </a:p>
          <a:p>
            <a:r>
              <a:rPr lang="ru-RU" sz="2400" b="1" dirty="0" err="1" smtClean="0"/>
              <a:t>в</a:t>
            </a:r>
            <a:r>
              <a:rPr lang="ru-RU" sz="2400" b="1" dirty="0" err="1" smtClean="0"/>
              <a:t>очку</a:t>
            </a:r>
            <a:r>
              <a:rPr lang="ru-RU" sz="2400" b="1" dirty="0" smtClean="0"/>
              <a:t>. Она заслонила Андрюшу, бросила в собаку игрушку</a:t>
            </a:r>
          </a:p>
          <a:p>
            <a:r>
              <a:rPr lang="ru-RU" sz="2400" b="1" dirty="0" smtClean="0"/>
              <a:t>и</a:t>
            </a:r>
            <a:r>
              <a:rPr lang="ru-RU" sz="2400" b="1" dirty="0" smtClean="0"/>
              <a:t> громко закричала.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Наперерез Лохмачу бежал сторож. Он схватил пса за </a:t>
            </a:r>
            <a:r>
              <a:rPr lang="ru-RU" sz="2400" b="1" dirty="0" err="1" smtClean="0"/>
              <a:t>ошей</a:t>
            </a:r>
            <a:r>
              <a:rPr lang="ru-RU" sz="2400" b="1" dirty="0" smtClean="0"/>
              <a:t>-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ник и увёл.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     Ребята выходили из своих убежищ. Андрюша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уже улыбался, а Валя плакала навзрыд.  Она </a:t>
            </a:r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                        очень испугалась.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791627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Разберите слово по составу</a:t>
            </a:r>
          </a:p>
          <a:p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запомните его написание </a:t>
            </a:r>
            <a:r>
              <a:rPr lang="ru-RU" sz="48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48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chemeClr val="accent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500306"/>
            <a:ext cx="67994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врассыпную</a:t>
            </a:r>
            <a:endParaRPr lang="ru-RU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5400000">
            <a:off x="1589464" y="2625322"/>
            <a:ext cx="285750" cy="607223"/>
          </a:xfrm>
          <a:prstGeom prst="halfFrame">
            <a:avLst>
              <a:gd name="adj1" fmla="val 10606"/>
              <a:gd name="adj2" fmla="val 13636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Половина рамки 9"/>
          <p:cNvSpPr/>
          <p:nvPr/>
        </p:nvSpPr>
        <p:spPr>
          <a:xfrm rot="5400000">
            <a:off x="2839629" y="2089537"/>
            <a:ext cx="285751" cy="1678793"/>
          </a:xfrm>
          <a:prstGeom prst="halfFrame">
            <a:avLst>
              <a:gd name="adj1" fmla="val 10606"/>
              <a:gd name="adj2" fmla="val 13636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929058" y="2500306"/>
            <a:ext cx="1857388" cy="857256"/>
          </a:xfrm>
          <a:prstGeom prst="blockArc">
            <a:avLst>
              <a:gd name="adj1" fmla="val 10917501"/>
              <a:gd name="adj2" fmla="val 83717"/>
              <a:gd name="adj3" fmla="val 400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2763785">
            <a:off x="5907338" y="2758160"/>
            <a:ext cx="404760" cy="405919"/>
          </a:xfrm>
          <a:prstGeom prst="halfFrame">
            <a:avLst>
              <a:gd name="adj1" fmla="val 9674"/>
              <a:gd name="adj2" fmla="val 10864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00826" y="2786058"/>
            <a:ext cx="1571636" cy="1214446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6483" y="357166"/>
            <a:ext cx="872751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Проверьте написание безударных </a:t>
            </a:r>
          </a:p>
          <a:p>
            <a:r>
              <a:rPr lang="ru-RU" sz="44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гласных в корнях слов </a:t>
            </a:r>
            <a:r>
              <a:rPr lang="ru-RU" sz="4400" b="1" dirty="0" smtClean="0">
                <a:ln w="28575" cmpd="sng">
                  <a:solidFill>
                    <a:srgbClr val="FF66FF">
                      <a:alpha val="55000"/>
                    </a:srgbClr>
                  </a:solidFill>
                  <a:prstDash val="solid"/>
                </a:ln>
                <a:solidFill>
                  <a:schemeClr val="accent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</a:t>
            </a:r>
            <a:endParaRPr lang="ru-RU" sz="4400" b="1" cap="none" spc="0" dirty="0">
              <a:ln w="28575" cmpd="sng">
                <a:solidFill>
                  <a:srgbClr val="FF66FF">
                    <a:alpha val="55000"/>
                  </a:srgbClr>
                </a:solidFill>
                <a:prstDash val="solid"/>
              </a:ln>
              <a:solidFill>
                <a:schemeClr val="accent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785926"/>
            <a:ext cx="253306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асл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нила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акр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чала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жал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хв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тил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ых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дили</a:t>
            </a:r>
          </a:p>
          <a:p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</a:t>
            </a:r>
            <a:r>
              <a:rPr lang="ru-RU" sz="4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пи</a:t>
            </a:r>
            <a:endParaRPr lang="ru-RU" sz="4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1785926"/>
            <a:ext cx="26693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засл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нит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28" y="2357430"/>
            <a:ext cx="17379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3000372"/>
            <a:ext cx="13821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3643314"/>
            <a:ext cx="23117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схв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тит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4214818"/>
            <a:ext cx="19440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дит</a:t>
            </a:r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4857760"/>
            <a:ext cx="16247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– 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</a:t>
            </a:r>
            <a:r>
              <a:rPr lang="ru-RU" sz="4000" b="1" dirty="0" smtClean="0">
                <a:ln w="900" cmpd="sng">
                  <a:solidFill>
                    <a:srgbClr val="00B050">
                      <a:alpha val="55000"/>
                    </a:srgbClr>
                  </a:solidFill>
                  <a:prstDash val="solid"/>
                </a:ln>
                <a:solidFill>
                  <a:srgbClr val="00999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пь</a:t>
            </a:r>
            <a:endParaRPr lang="ru-RU" sz="4000" b="1" cap="none" spc="0" dirty="0" smtClean="0">
              <a:ln w="900" cmpd="sng">
                <a:solidFill>
                  <a:srgbClr val="00B050">
                    <a:alpha val="55000"/>
                  </a:srgbClr>
                </a:solidFill>
                <a:prstDash val="solid"/>
              </a:ln>
              <a:solidFill>
                <a:srgbClr val="00999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357166"/>
            <a:ext cx="81556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>
                  <a:solidFill>
                    <a:srgbClr val="00FF00"/>
                  </a:solidFill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000108"/>
            <a:ext cx="56040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ru-RU" sz="3600" b="1" dirty="0" smtClean="0"/>
              <a:t>1. Дети играют на улице.</a:t>
            </a:r>
          </a:p>
          <a:p>
            <a:pPr marL="514350" indent="-514350"/>
            <a:r>
              <a:rPr lang="ru-RU" sz="3600" b="1" dirty="0" smtClean="0"/>
              <a:t>2. Лохмач сорвался с цепи.</a:t>
            </a:r>
          </a:p>
          <a:p>
            <a:pPr marL="514350" indent="-514350"/>
            <a:r>
              <a:rPr lang="ru-RU" sz="3600" b="1" dirty="0" smtClean="0"/>
              <a:t>3. Валя защищает брата.</a:t>
            </a:r>
          </a:p>
          <a:p>
            <a:pPr marL="514350" indent="-514350"/>
            <a:r>
              <a:rPr lang="ru-RU" sz="3600" b="1" dirty="0" smtClean="0"/>
              <a:t>4. Сторож уводит лохмача.</a:t>
            </a:r>
          </a:p>
          <a:p>
            <a:pPr marL="514350" indent="-514350"/>
            <a:r>
              <a:rPr lang="ru-RU" sz="3600" b="1" dirty="0" smtClean="0"/>
              <a:t>5. Всё позади.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3643314"/>
            <a:ext cx="537198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>
                  <a:solidFill>
                    <a:srgbClr val="00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 для справок:</a:t>
            </a:r>
            <a:endParaRPr lang="ru-RU" sz="4800" b="1" cap="none" spc="0" dirty="0">
              <a:ln w="1905">
                <a:solidFill>
                  <a:srgbClr val="00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4500570"/>
            <a:ext cx="335700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>
                  <a:solidFill>
                    <a:srgbClr val="FF0000"/>
                  </a:solidFill>
                </a:ln>
                <a:solidFill>
                  <a:srgbClr val="9933FF"/>
                </a:solidFill>
              </a:rPr>
              <a:t>н</a:t>
            </a:r>
            <a:r>
              <a:rPr lang="ru-RU" sz="5400" b="1" dirty="0" smtClean="0">
                <a:ln>
                  <a:solidFill>
                    <a:srgbClr val="FF0000"/>
                  </a:solidFill>
                </a:ln>
                <a:solidFill>
                  <a:srgbClr val="9933FF"/>
                </a:solidFill>
              </a:rPr>
              <a:t>аперерез</a:t>
            </a:r>
          </a:p>
          <a:p>
            <a:r>
              <a:rPr lang="ru-RU" sz="5400" b="1" dirty="0" smtClean="0">
                <a:ln>
                  <a:solidFill>
                    <a:srgbClr val="FF0000"/>
                  </a:solidFill>
                </a:ln>
                <a:solidFill>
                  <a:srgbClr val="9933FF"/>
                </a:solidFill>
              </a:rPr>
              <a:t>навзрыд</a:t>
            </a:r>
            <a:endParaRPr lang="ru-RU" sz="5400" b="1" dirty="0">
              <a:ln>
                <a:solidFill>
                  <a:srgbClr val="FF0000"/>
                </a:solidFill>
              </a:ln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 электроные уроки\ИЗГОТОВЛЕНИЕ\100 новых фонов для презентаций\Новые фоны 100 штук\57а.jpg"/>
          <p:cNvPicPr>
            <a:picLocks noChangeAspect="1" noChangeArrowheads="1"/>
          </p:cNvPicPr>
          <p:nvPr/>
        </p:nvPicPr>
        <p:blipFill>
          <a:blip r:embed="rId2"/>
          <a:srcRect l="2343" t="2083" r="2343" b="3125"/>
          <a:stretch>
            <a:fillRect/>
          </a:stretch>
        </p:blipFill>
        <p:spPr bwMode="auto">
          <a:xfrm>
            <a:off x="0" y="0"/>
            <a:ext cx="919424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928670"/>
            <a:ext cx="70723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(стр.131) -</a:t>
            </a:r>
          </a:p>
          <a:p>
            <a:r>
              <a:rPr lang="ru-RU" b="1" dirty="0" smtClean="0"/>
              <a:t>(Мастерская учителя).</a:t>
            </a:r>
            <a:r>
              <a:rPr lang="en-US" b="1" dirty="0" smtClean="0"/>
              <a:t> </a:t>
            </a: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48" y="4429132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475</Words>
  <PresentationFormat>Экран (4:3)</PresentationFormat>
  <Paragraphs>92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27</cp:revision>
  <dcterms:modified xsi:type="dcterms:W3CDTF">2011-10-09T05:29:38Z</dcterms:modified>
</cp:coreProperties>
</file>