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9" r:id="rId4"/>
    <p:sldId id="259" r:id="rId5"/>
    <p:sldId id="271" r:id="rId6"/>
    <p:sldId id="266" r:id="rId7"/>
    <p:sldId id="267" r:id="rId8"/>
    <p:sldId id="272" r:id="rId9"/>
    <p:sldId id="268" r:id="rId10"/>
    <p:sldId id="270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5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1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:\Documents and Settings\Admin\Мои документы\Мои рисунки\изложения\48d2585b0d01.png"/>
          <p:cNvPicPr>
            <a:picLocks noChangeAspect="1" noChangeArrowheads="1"/>
          </p:cNvPicPr>
          <p:nvPr/>
        </p:nvPicPr>
        <p:blipFill>
          <a:blip r:embed="rId2"/>
          <a:srcRect l="7291" t="5468" r="7291" b="5468"/>
          <a:stretch>
            <a:fillRect/>
          </a:stretch>
        </p:blipFill>
        <p:spPr bwMode="auto">
          <a:xfrm rot="5400000">
            <a:off x="1142998" y="-1143000"/>
            <a:ext cx="6858002" cy="914400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857224" y="2285992"/>
            <a:ext cx="735811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</a:rPr>
              <a:t>Тит на работу вышел —</a:t>
            </a:r>
            <a:br>
              <a:rPr lang="ru-RU" sz="5400" b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</a:rPr>
            </a:br>
            <a:r>
              <a:rPr lang="ru-RU" sz="5400" b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</a:rPr>
              <a:t>Каждый услышал!</a:t>
            </a:r>
            <a:endParaRPr lang="ru-RU" sz="5400" b="1" dirty="0">
              <a:ln>
                <a:solidFill>
                  <a:srgbClr val="7030A0"/>
                </a:solidFill>
              </a:ln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78392" y="1986997"/>
            <a:ext cx="5293938" cy="35851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1785918" y="785794"/>
            <a:ext cx="58889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8100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00B0F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Отгадайте </a:t>
            </a:r>
            <a:r>
              <a:rPr lang="ru-RU" sz="5400" b="1" cap="none" spc="0" dirty="0" smtClean="0">
                <a:ln w="38100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00B0F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загадку:</a:t>
            </a:r>
            <a:endParaRPr lang="ru-RU" sz="5400" b="1" cap="none" spc="0" dirty="0">
              <a:ln w="38100" cmpd="sng">
                <a:solidFill>
                  <a:srgbClr val="7030A0">
                    <a:alpha val="55000"/>
                  </a:srgbClr>
                </a:solidFill>
                <a:prstDash val="solid"/>
              </a:ln>
              <a:solidFill>
                <a:srgbClr val="00B0F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C:\Documents and Settings\Admin\Мои документы\Мои рисунки\изложения\48d2585b0d01.png"/>
          <p:cNvPicPr>
            <a:picLocks noChangeAspect="1" noChangeArrowheads="1"/>
          </p:cNvPicPr>
          <p:nvPr/>
        </p:nvPicPr>
        <p:blipFill>
          <a:blip r:embed="rId2"/>
          <a:srcRect l="7291" t="5468" r="7291" b="5468"/>
          <a:stretch>
            <a:fillRect/>
          </a:stretch>
        </p:blipFill>
        <p:spPr bwMode="auto">
          <a:xfrm rot="5400000">
            <a:off x="1142998" y="-1143000"/>
            <a:ext cx="6858002" cy="9144001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142976" y="928670"/>
            <a:ext cx="707236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                                                                 Материалы:</a:t>
            </a:r>
          </a:p>
          <a:p>
            <a:r>
              <a:rPr lang="ru-RU" b="1" dirty="0" smtClean="0"/>
              <a:t>загадки-</a:t>
            </a:r>
            <a:r>
              <a:rPr lang="en-US" b="1" dirty="0" smtClean="0"/>
              <a:t>http://detkam.e-papa.ru/</a:t>
            </a:r>
            <a:r>
              <a:rPr lang="ru-RU" b="1" dirty="0" smtClean="0"/>
              <a:t> </a:t>
            </a:r>
          </a:p>
          <a:p>
            <a:r>
              <a:rPr lang="ru-RU" b="1" dirty="0" smtClean="0"/>
              <a:t>фото и рамки Интернет сайты</a:t>
            </a:r>
          </a:p>
          <a:p>
            <a:r>
              <a:rPr lang="ru-RU" b="1" dirty="0" smtClean="0"/>
              <a:t>ББК 74.26 </a:t>
            </a:r>
          </a:p>
          <a:p>
            <a:r>
              <a:rPr lang="ru-RU" b="1" dirty="0" smtClean="0"/>
              <a:t>УДК 373.167. 1. 808. 2</a:t>
            </a:r>
          </a:p>
          <a:p>
            <a:r>
              <a:rPr lang="ru-RU" b="1" dirty="0" smtClean="0"/>
              <a:t>Нина Николаевна Максимук </a:t>
            </a:r>
          </a:p>
          <a:p>
            <a:r>
              <a:rPr lang="ru-RU" b="1" dirty="0" smtClean="0"/>
              <a:t>Сборник текстов для изложений. 2-4 классы</a:t>
            </a:r>
          </a:p>
          <a:p>
            <a:r>
              <a:rPr lang="ru-RU" b="1" dirty="0" smtClean="0"/>
              <a:t>Учебно-методическое издание</a:t>
            </a:r>
          </a:p>
          <a:p>
            <a:r>
              <a:rPr lang="ru-RU" b="1" dirty="0" smtClean="0"/>
              <a:t>Москва </a:t>
            </a:r>
            <a:r>
              <a:rPr lang="ru-RU" b="1" dirty="0" smtClean="0">
                <a:latin typeface="Arial Unicode MS"/>
                <a:ea typeface="Arial Unicode MS"/>
                <a:cs typeface="Arial Unicode MS"/>
              </a:rPr>
              <a:t>•</a:t>
            </a:r>
            <a:r>
              <a:rPr lang="ru-RU" b="1" dirty="0" smtClean="0"/>
              <a:t> «</a:t>
            </a:r>
            <a:r>
              <a:rPr lang="ru-RU" b="1" dirty="0" err="1" smtClean="0"/>
              <a:t>Вако</a:t>
            </a:r>
            <a:r>
              <a:rPr lang="ru-RU" b="1" dirty="0" smtClean="0"/>
              <a:t>»:2009г. 192с. (стр.131) -</a:t>
            </a:r>
          </a:p>
          <a:p>
            <a:r>
              <a:rPr lang="ru-RU" b="1" dirty="0" smtClean="0"/>
              <a:t>(Мастерская учителя).</a:t>
            </a:r>
            <a:r>
              <a:rPr lang="en-US" b="1" dirty="0" smtClean="0"/>
              <a:t> </a:t>
            </a:r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4286248" y="4429132"/>
            <a:ext cx="3423694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 dirty="0" smtClean="0"/>
              <a:t>Презентацию подготовила</a:t>
            </a:r>
          </a:p>
          <a:p>
            <a:r>
              <a:rPr lang="ru-RU" sz="2000" b="1" dirty="0" smtClean="0"/>
              <a:t> учитель начальных классов</a:t>
            </a:r>
          </a:p>
          <a:p>
            <a:r>
              <a:rPr lang="ru-RU" sz="2000" b="1" dirty="0" smtClean="0"/>
              <a:t>СГОД </a:t>
            </a:r>
            <a:r>
              <a:rPr lang="ru-RU" sz="2000" b="1" dirty="0"/>
              <a:t>№ 8 города Талгара</a:t>
            </a:r>
          </a:p>
          <a:p>
            <a:r>
              <a:rPr lang="ru-RU" sz="2000" b="1" dirty="0" err="1"/>
              <a:t>Алматинской</a:t>
            </a:r>
            <a:r>
              <a:rPr lang="ru-RU" sz="2000" b="1" dirty="0"/>
              <a:t> </a:t>
            </a:r>
            <a:r>
              <a:rPr lang="ru-RU" sz="2000" b="1" dirty="0" smtClean="0"/>
              <a:t>области</a:t>
            </a:r>
          </a:p>
          <a:p>
            <a:r>
              <a:rPr lang="ru-RU" sz="2000" b="1" dirty="0" smtClean="0"/>
              <a:t>Семёнова Елена Васильевна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ammer-photo-frame-activity-pixmac-illustration-48512775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  <a:duotone>
              <a:prstClr val="black"/>
              <a:srgbClr val="FFFF00">
                <a:tint val="45000"/>
                <a:satMod val="400000"/>
              </a:srgbClr>
            </a:duotone>
          </a:blip>
          <a:srcRect l="2187" t="1204" r="3593" b="5271"/>
          <a:stretch>
            <a:fillRect/>
          </a:stretch>
        </p:blipFill>
        <p:spPr>
          <a:xfrm>
            <a:off x="0" y="0"/>
            <a:ext cx="9144001" cy="6858000"/>
          </a:xfrm>
          <a:prstGeom prst="rect">
            <a:avLst/>
          </a:prstGeom>
          <a:effectLst>
            <a:glow rad="139700">
              <a:schemeClr val="accent3">
                <a:satMod val="175000"/>
                <a:alpha val="40000"/>
              </a:schemeClr>
            </a:glow>
          </a:effectLst>
        </p:spPr>
      </p:pic>
      <p:sp>
        <p:nvSpPr>
          <p:cNvPr id="3" name="Прямоугольник 2"/>
          <p:cNvSpPr/>
          <p:nvPr/>
        </p:nvSpPr>
        <p:spPr>
          <a:xfrm>
            <a:off x="2357422" y="1571612"/>
            <a:ext cx="4466223" cy="298543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00" cmpd="sng">
                  <a:solidFill>
                    <a:srgbClr val="00B0F0">
                      <a:alpha val="55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Изложение</a:t>
            </a:r>
          </a:p>
          <a:p>
            <a:pPr algn="ctr"/>
            <a:endParaRPr lang="ru-RU" sz="5400" b="1" dirty="0" smtClean="0">
              <a:ln w="900" cmpd="sng">
                <a:solidFill>
                  <a:srgbClr val="00B0F0">
                    <a:alpha val="55000"/>
                  </a:srgbClr>
                </a:solidFill>
                <a:prstDash val="solid"/>
              </a:ln>
              <a:solidFill>
                <a:srgbClr val="7030A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r>
              <a:rPr lang="ru-RU" sz="5400" b="1" cap="none" spc="0" dirty="0" smtClean="0">
                <a:ln w="381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0070C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 </a:t>
            </a:r>
            <a:r>
              <a:rPr lang="ru-RU" sz="8000" b="1" cap="none" spc="0" dirty="0" smtClean="0">
                <a:ln w="381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0070C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Молоток</a:t>
            </a:r>
            <a:endParaRPr lang="ru-RU" sz="8000" b="1" cap="none" spc="0" dirty="0">
              <a:ln w="38100" cmpd="sng">
                <a:solidFill>
                  <a:srgbClr val="FF0000">
                    <a:alpha val="55000"/>
                  </a:srgbClr>
                </a:solidFill>
                <a:prstDash val="solid"/>
              </a:ln>
              <a:solidFill>
                <a:srgbClr val="0070C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C:\Documents and Settings\Admin\Мои документы\Мои рисунки\изложения\48d2585b0d01.png"/>
          <p:cNvPicPr>
            <a:picLocks noChangeAspect="1" noChangeArrowheads="1"/>
          </p:cNvPicPr>
          <p:nvPr/>
        </p:nvPicPr>
        <p:blipFill>
          <a:blip r:embed="rId2"/>
          <a:srcRect l="7291" t="5468" r="7291" b="5468"/>
          <a:stretch>
            <a:fillRect/>
          </a:stretch>
        </p:blipFill>
        <p:spPr bwMode="auto">
          <a:xfrm rot="5400000">
            <a:off x="1142998" y="-1143000"/>
            <a:ext cx="6858002" cy="914400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714480" y="142852"/>
            <a:ext cx="614924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28575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Прочитайте текст:</a:t>
            </a:r>
            <a:endParaRPr lang="ru-RU" sz="6000" b="1" cap="none" spc="0" dirty="0">
              <a:ln w="28575" cmpd="sng">
                <a:solidFill>
                  <a:srgbClr val="FF0000">
                    <a:alpha val="55000"/>
                  </a:srgbClr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1107" y="1142984"/>
            <a:ext cx="8483348" cy="48936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    Я поднимался по лестнице в свою квартиру и увидел на </a:t>
            </a:r>
          </a:p>
          <a:p>
            <a:r>
              <a:rPr lang="ru-RU" sz="2400" b="1" dirty="0" smtClean="0"/>
              <a:t>площадке молоток. Мне очень нужен был такой молоток. Я</a:t>
            </a:r>
          </a:p>
          <a:p>
            <a:r>
              <a:rPr lang="ru-RU" sz="2400" b="1" dirty="0" smtClean="0"/>
              <a:t>строил лодки, подъёмные краны, ракеты. Я быстро оглянул-</a:t>
            </a:r>
          </a:p>
          <a:p>
            <a:r>
              <a:rPr lang="ru-RU" sz="2400" b="1" dirty="0" err="1" smtClean="0"/>
              <a:t>ся</a:t>
            </a:r>
            <a:r>
              <a:rPr lang="ru-RU" sz="2400" b="1" dirty="0" smtClean="0"/>
              <a:t>, схватил молоток и побежал домой.</a:t>
            </a:r>
          </a:p>
          <a:p>
            <a:r>
              <a:rPr lang="ru-RU" sz="2400" b="1" dirty="0" smtClean="0"/>
              <a:t>    Мама увидела молоток и спросила:</a:t>
            </a:r>
          </a:p>
          <a:p>
            <a:r>
              <a:rPr lang="ru-RU" sz="2400" b="1" dirty="0" smtClean="0"/>
              <a:t>    – Витя, откуда у тебя молоток?</a:t>
            </a:r>
          </a:p>
          <a:p>
            <a:r>
              <a:rPr lang="ru-RU" sz="2400" b="1" dirty="0" smtClean="0"/>
              <a:t>    Я весело объяснил, что нашёл его на лестнице. Мама очень</a:t>
            </a:r>
          </a:p>
          <a:p>
            <a:r>
              <a:rPr lang="ru-RU" sz="2400" b="1" dirty="0" smtClean="0"/>
              <a:t>серьёзно попросила меня написать о находке объявление и </a:t>
            </a:r>
          </a:p>
          <a:p>
            <a:r>
              <a:rPr lang="ru-RU" sz="2400" b="1" dirty="0" smtClean="0"/>
              <a:t>повесить его в подъезде. </a:t>
            </a:r>
          </a:p>
          <a:p>
            <a:r>
              <a:rPr lang="ru-RU" sz="2400" b="1" dirty="0" smtClean="0"/>
              <a:t>    В субботу за молотком пришёл электромонтёр дядя Миша.</a:t>
            </a:r>
          </a:p>
          <a:p>
            <a:r>
              <a:rPr lang="ru-RU" sz="2400" b="1" dirty="0" smtClean="0"/>
              <a:t>Я мастерил табуретку. И дядя Миша отказался забрать </a:t>
            </a:r>
            <a:r>
              <a:rPr lang="ru-RU" sz="2400" b="1" dirty="0" err="1" smtClean="0"/>
              <a:t>моло</a:t>
            </a:r>
            <a:r>
              <a:rPr lang="ru-RU" sz="2400" b="1" dirty="0" smtClean="0"/>
              <a:t>-</a:t>
            </a:r>
          </a:p>
          <a:p>
            <a:r>
              <a:rPr lang="ru-RU" sz="2400" b="1" dirty="0" smtClean="0"/>
              <a:t>ток. Он подарил его мне.</a:t>
            </a:r>
          </a:p>
          <a:p>
            <a:r>
              <a:rPr lang="ru-RU" sz="2400" b="1" dirty="0" smtClean="0"/>
              <a:t>    Этот молоток я храню до сих пор.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C:\Documents and Settings\Admin\Мои документы\Мои рисунки\изложения\48d2585b0d01.png"/>
          <p:cNvPicPr>
            <a:picLocks noChangeAspect="1" noChangeArrowheads="1"/>
          </p:cNvPicPr>
          <p:nvPr/>
        </p:nvPicPr>
        <p:blipFill>
          <a:blip r:embed="rId2"/>
          <a:srcRect l="7291" t="5468" r="7291" b="5468"/>
          <a:stretch>
            <a:fillRect/>
          </a:stretch>
        </p:blipFill>
        <p:spPr bwMode="auto">
          <a:xfrm rot="5400000">
            <a:off x="1142998" y="-1143000"/>
            <a:ext cx="6858002" cy="914400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928794" y="285728"/>
            <a:ext cx="539295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0160">
                  <a:solidFill>
                    <a:srgbClr val="7030A0"/>
                  </a:solidFill>
                  <a:prstDash val="solid"/>
                </a:ln>
                <a:solidFill>
                  <a:srgbClr val="FF66FF"/>
                </a:solidFill>
              </a:rPr>
              <a:t>Ответь на вопросы</a:t>
            </a:r>
            <a:r>
              <a:rPr lang="ru-RU" sz="4800" b="0" cap="none" spc="0" dirty="0" smtClean="0">
                <a:ln w="10160">
                  <a:solidFill>
                    <a:srgbClr val="7030A0"/>
                  </a:solidFill>
                  <a:prstDash val="solid"/>
                </a:ln>
                <a:solidFill>
                  <a:srgbClr val="FF66FF"/>
                </a:solidFill>
              </a:rPr>
              <a:t>.</a:t>
            </a:r>
            <a:endParaRPr lang="ru-RU" sz="4800" b="0" cap="none" spc="0" dirty="0">
              <a:ln w="10160">
                <a:solidFill>
                  <a:srgbClr val="7030A0"/>
                </a:solidFill>
                <a:prstDash val="solid"/>
              </a:ln>
              <a:solidFill>
                <a:srgbClr val="FF66FF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8596" y="1000108"/>
            <a:ext cx="8530156" cy="48320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800" b="1" dirty="0" smtClean="0">
                <a:ln>
                  <a:solidFill>
                    <a:srgbClr val="FF0000"/>
                  </a:solidFill>
                </a:ln>
                <a:solidFill>
                  <a:srgbClr val="0070C0"/>
                </a:solidFill>
              </a:rPr>
              <a:t>Как у Вити появился новый молоток?</a:t>
            </a:r>
          </a:p>
          <a:p>
            <a:pPr>
              <a:buFont typeface="Wingdings" pitchFamily="2" charset="2"/>
              <a:buChar char="Ø"/>
            </a:pPr>
            <a:r>
              <a:rPr lang="ru-RU" sz="2800" b="1" dirty="0" smtClean="0">
                <a:ln>
                  <a:solidFill>
                    <a:srgbClr val="FF0000"/>
                  </a:solidFill>
                </a:ln>
                <a:solidFill>
                  <a:srgbClr val="0070C0"/>
                </a:solidFill>
              </a:rPr>
              <a:t>Понимал ли он уже тогда, когда брал молоток, что</a:t>
            </a:r>
          </a:p>
          <a:p>
            <a:r>
              <a:rPr lang="ru-RU" sz="2800" b="1" dirty="0" smtClean="0">
                <a:ln>
                  <a:solidFill>
                    <a:srgbClr val="FF0000"/>
                  </a:solidFill>
                </a:ln>
                <a:solidFill>
                  <a:srgbClr val="0070C0"/>
                </a:solidFill>
              </a:rPr>
              <a:t>    поступает плохо?</a:t>
            </a:r>
          </a:p>
          <a:p>
            <a:pPr>
              <a:buFont typeface="Wingdings" pitchFamily="2" charset="2"/>
              <a:buChar char="Ø"/>
            </a:pPr>
            <a:r>
              <a:rPr lang="ru-RU" sz="2800" b="1" dirty="0" smtClean="0">
                <a:ln>
                  <a:solidFill>
                    <a:srgbClr val="FF0000"/>
                  </a:solidFill>
                </a:ln>
                <a:solidFill>
                  <a:srgbClr val="0070C0"/>
                </a:solidFill>
              </a:rPr>
              <a:t>Какие слова автор употребил, </a:t>
            </a:r>
            <a:r>
              <a:rPr lang="ru-RU" sz="2800" b="1" dirty="0" smtClean="0">
                <a:ln>
                  <a:solidFill>
                    <a:srgbClr val="FF0000"/>
                  </a:solidFill>
                </a:ln>
                <a:solidFill>
                  <a:srgbClr val="0070C0"/>
                </a:solidFill>
              </a:rPr>
              <a:t>чтобы </a:t>
            </a:r>
            <a:r>
              <a:rPr lang="ru-RU" sz="2800" b="1" dirty="0" smtClean="0">
                <a:ln>
                  <a:solidFill>
                    <a:srgbClr val="FF0000"/>
                  </a:solidFill>
                </a:ln>
                <a:solidFill>
                  <a:srgbClr val="0070C0"/>
                </a:solidFill>
              </a:rPr>
              <a:t>показать нам </a:t>
            </a:r>
          </a:p>
          <a:p>
            <a:r>
              <a:rPr lang="ru-RU" sz="2800" b="1" dirty="0" smtClean="0">
                <a:ln>
                  <a:solidFill>
                    <a:srgbClr val="FF0000"/>
                  </a:solidFill>
                </a:ln>
                <a:solidFill>
                  <a:srgbClr val="0070C0"/>
                </a:solidFill>
              </a:rPr>
              <a:t>    это?</a:t>
            </a:r>
          </a:p>
          <a:p>
            <a:pPr>
              <a:buFont typeface="Wingdings" pitchFamily="2" charset="2"/>
              <a:buChar char="Ø"/>
            </a:pPr>
            <a:r>
              <a:rPr lang="ru-RU" sz="2800" b="1" dirty="0" smtClean="0">
                <a:ln>
                  <a:solidFill>
                    <a:srgbClr val="FF0000"/>
                  </a:solidFill>
                </a:ln>
                <a:solidFill>
                  <a:srgbClr val="0070C0"/>
                </a:solidFill>
              </a:rPr>
              <a:t>Как он вначале разговаривал с мамой?</a:t>
            </a:r>
          </a:p>
          <a:p>
            <a:pPr>
              <a:buFont typeface="Wingdings" pitchFamily="2" charset="2"/>
              <a:buChar char="Ø"/>
            </a:pPr>
            <a:r>
              <a:rPr lang="ru-RU" sz="2800" b="1" dirty="0" smtClean="0">
                <a:ln>
                  <a:solidFill>
                    <a:srgbClr val="FF0000"/>
                  </a:solidFill>
                </a:ln>
                <a:solidFill>
                  <a:srgbClr val="0070C0"/>
                </a:solidFill>
              </a:rPr>
              <a:t>Почему мама не поддержала весёлого настроения</a:t>
            </a:r>
          </a:p>
          <a:p>
            <a:r>
              <a:rPr lang="ru-RU" sz="2800" b="1" dirty="0" smtClean="0">
                <a:ln>
                  <a:solidFill>
                    <a:srgbClr val="FF0000"/>
                  </a:solidFill>
                </a:ln>
                <a:solidFill>
                  <a:srgbClr val="0070C0"/>
                </a:solidFill>
              </a:rPr>
              <a:t>    сына?</a:t>
            </a:r>
          </a:p>
          <a:p>
            <a:pPr>
              <a:buFont typeface="Wingdings" pitchFamily="2" charset="2"/>
              <a:buChar char="Ø"/>
            </a:pPr>
            <a:r>
              <a:rPr lang="ru-RU" sz="2800" b="1" dirty="0" smtClean="0">
                <a:ln>
                  <a:solidFill>
                    <a:srgbClr val="FF0000"/>
                  </a:solidFill>
                </a:ln>
                <a:solidFill>
                  <a:srgbClr val="0070C0"/>
                </a:solidFill>
              </a:rPr>
              <a:t>Как по совету мамы, Витя исправил свою ошибку?</a:t>
            </a:r>
          </a:p>
          <a:p>
            <a:pPr>
              <a:buFont typeface="Wingdings" pitchFamily="2" charset="2"/>
              <a:buChar char="Ø"/>
            </a:pPr>
            <a:r>
              <a:rPr lang="ru-RU" sz="2800" b="1" dirty="0" smtClean="0">
                <a:ln>
                  <a:solidFill>
                    <a:srgbClr val="FF0000"/>
                  </a:solidFill>
                </a:ln>
                <a:solidFill>
                  <a:srgbClr val="0070C0"/>
                </a:solidFill>
              </a:rPr>
              <a:t>Почему дядя Миша не забрал молоток?</a:t>
            </a:r>
          </a:p>
          <a:p>
            <a:pPr>
              <a:buFont typeface="Wingdings" pitchFamily="2" charset="2"/>
              <a:buChar char="Ø"/>
            </a:pPr>
            <a:r>
              <a:rPr lang="ru-RU" sz="2800" b="1" dirty="0" smtClean="0">
                <a:ln>
                  <a:solidFill>
                    <a:srgbClr val="FF0000"/>
                  </a:solidFill>
                </a:ln>
                <a:solidFill>
                  <a:srgbClr val="0070C0"/>
                </a:solidFill>
              </a:rPr>
              <a:t>Почему автор хранит этот молоток? </a:t>
            </a:r>
            <a:endParaRPr lang="ru-RU" sz="2800" b="1" dirty="0">
              <a:ln>
                <a:solidFill>
                  <a:srgbClr val="FF0000"/>
                </a:solidFill>
              </a:ln>
              <a:solidFill>
                <a:srgbClr val="0070C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500166" y="2714620"/>
            <a:ext cx="62815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n>
                  <a:solidFill>
                    <a:srgbClr val="7030A0"/>
                  </a:solidFill>
                </a:ln>
              </a:rPr>
              <a:t>(Быстро, оглянулся, схватил, побежал.)</a:t>
            </a:r>
            <a:endParaRPr lang="ru-RU" sz="2800" dirty="0">
              <a:ln>
                <a:solidFill>
                  <a:srgbClr val="7030A0"/>
                </a:solidFill>
              </a:ln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C:\Documents and Settings\Admin\Мои документы\Мои рисунки\изложения\48d2585b0d01.png"/>
          <p:cNvPicPr>
            <a:picLocks noChangeAspect="1" noChangeArrowheads="1"/>
          </p:cNvPicPr>
          <p:nvPr/>
        </p:nvPicPr>
        <p:blipFill>
          <a:blip r:embed="rId2"/>
          <a:srcRect l="7291" t="5468" r="7291" b="5468"/>
          <a:stretch>
            <a:fillRect/>
          </a:stretch>
        </p:blipFill>
        <p:spPr bwMode="auto">
          <a:xfrm rot="5400000">
            <a:off x="1142999" y="-1143002"/>
            <a:ext cx="6858002" cy="914400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643042" y="214290"/>
            <a:ext cx="648895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28575" cmpd="sng">
                  <a:solidFill>
                    <a:srgbClr val="FF66FF">
                      <a:alpha val="55000"/>
                    </a:srgbClr>
                  </a:solidFill>
                  <a:prstDash val="solid"/>
                </a:ln>
                <a:solidFill>
                  <a:schemeClr val="accent1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Прочитай и перескажи:</a:t>
            </a:r>
            <a:endParaRPr lang="ru-RU" sz="4800" b="1" cap="none" spc="0" dirty="0">
              <a:ln w="28575" cmpd="sng">
                <a:solidFill>
                  <a:srgbClr val="FF66FF">
                    <a:alpha val="55000"/>
                  </a:srgbClr>
                </a:solidFill>
                <a:prstDash val="solid"/>
              </a:ln>
              <a:solidFill>
                <a:schemeClr val="accent1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1107" y="1142984"/>
            <a:ext cx="8320996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    Я поднимался по лестнице в свою квартиру и увидел на </a:t>
            </a:r>
          </a:p>
          <a:p>
            <a:r>
              <a:rPr lang="ru-RU" sz="2400" b="1" dirty="0" smtClean="0"/>
              <a:t>площадке молоток. Мне очень нужен был такой молоток. Я</a:t>
            </a:r>
          </a:p>
          <a:p>
            <a:r>
              <a:rPr lang="ru-RU" sz="2400" b="1" dirty="0" smtClean="0"/>
              <a:t>строил лодки, подъёмные краны, ракеты. Я быстро оглянул-</a:t>
            </a:r>
          </a:p>
          <a:p>
            <a:r>
              <a:rPr lang="ru-RU" sz="2400" b="1" dirty="0" err="1" smtClean="0"/>
              <a:t>ся</a:t>
            </a:r>
            <a:r>
              <a:rPr lang="ru-RU" sz="2400" b="1" dirty="0" smtClean="0"/>
              <a:t>, схватил молоток и побежал домой.</a:t>
            </a:r>
          </a:p>
          <a:p>
            <a:r>
              <a:rPr lang="ru-RU" sz="2400" b="1" dirty="0" smtClean="0"/>
              <a:t>    Мама увидела молоток и спросила:</a:t>
            </a:r>
          </a:p>
          <a:p>
            <a:r>
              <a:rPr lang="ru-RU" sz="2400" b="1" dirty="0" smtClean="0"/>
              <a:t>    – Витя, откуда у тебя молоток?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28596" y="3286124"/>
            <a:ext cx="848334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    Я весело объяснил, что нашёл его на лестнице. Мама очень</a:t>
            </a:r>
          </a:p>
          <a:p>
            <a:r>
              <a:rPr lang="ru-RU" sz="2400" b="1" dirty="0" smtClean="0"/>
              <a:t>серьёзно попросила меня написать о находке объявление и </a:t>
            </a:r>
          </a:p>
          <a:p>
            <a:r>
              <a:rPr lang="ru-RU" sz="2400" b="1" dirty="0" smtClean="0"/>
              <a:t>повесить его в подъезде. </a:t>
            </a:r>
          </a:p>
          <a:p>
            <a:r>
              <a:rPr lang="ru-RU" sz="2400" b="1" dirty="0" smtClean="0"/>
              <a:t>    </a:t>
            </a:r>
            <a:endParaRPr lang="ru-RU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500034" y="4357694"/>
            <a:ext cx="841967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   В субботу за молотком пришёл электромонтёр дядя Миша.</a:t>
            </a:r>
          </a:p>
          <a:p>
            <a:r>
              <a:rPr lang="ru-RU" sz="2400" b="1" dirty="0" smtClean="0"/>
              <a:t>Я мастерил табуретку. И дядя Миша отказался забрать </a:t>
            </a:r>
            <a:r>
              <a:rPr lang="ru-RU" sz="2400" b="1" dirty="0" err="1" smtClean="0"/>
              <a:t>моло</a:t>
            </a:r>
            <a:r>
              <a:rPr lang="ru-RU" sz="2400" b="1" dirty="0" smtClean="0"/>
              <a:t>-</a:t>
            </a:r>
          </a:p>
          <a:p>
            <a:r>
              <a:rPr lang="ru-RU" sz="2400" b="1" dirty="0" smtClean="0"/>
              <a:t>ток. Он подарил его мне.</a:t>
            </a:r>
          </a:p>
          <a:p>
            <a:r>
              <a:rPr lang="ru-RU" sz="2400" b="1" dirty="0" smtClean="0"/>
              <a:t>    Этот молоток я храню до сих пор.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C:\Documents and Settings\Admin\Мои документы\Мои рисунки\изложения\48d2585b0d01.png"/>
          <p:cNvPicPr>
            <a:picLocks noChangeAspect="1" noChangeArrowheads="1"/>
          </p:cNvPicPr>
          <p:nvPr/>
        </p:nvPicPr>
        <p:blipFill>
          <a:blip r:embed="rId2"/>
          <a:srcRect l="7291" t="5468" r="7291" b="5468"/>
          <a:stretch>
            <a:fillRect/>
          </a:stretch>
        </p:blipFill>
        <p:spPr bwMode="auto">
          <a:xfrm rot="5400000">
            <a:off x="1142998" y="-1143000"/>
            <a:ext cx="6858002" cy="914400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428992" y="1857364"/>
            <a:ext cx="100013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600" b="1" dirty="0" smtClean="0">
                <a:ln w="11430">
                  <a:solidFill>
                    <a:srgbClr val="0070C0"/>
                  </a:solidFill>
                </a:ln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ъ</a:t>
            </a:r>
            <a:r>
              <a:rPr lang="ru-RU" sz="6600" b="1" cap="none" spc="0" dirty="0" smtClean="0">
                <a:ln w="11430">
                  <a:solidFill>
                    <a:srgbClr val="0070C0"/>
                  </a:solidFill>
                </a:ln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6600" b="1" cap="none" spc="0" dirty="0">
              <a:ln w="11430">
                <a:solidFill>
                  <a:srgbClr val="0070C0"/>
                </a:solidFill>
              </a:ln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14546" y="1857364"/>
            <a:ext cx="4577920" cy="43396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err="1" smtClean="0">
                <a:ln>
                  <a:solidFill>
                    <a:srgbClr val="7030A0"/>
                  </a:solidFill>
                </a:ln>
                <a:solidFill>
                  <a:srgbClr val="00B050"/>
                </a:solidFill>
              </a:rPr>
              <a:t>под_ёмные</a:t>
            </a:r>
            <a:endParaRPr lang="ru-RU" sz="6600" b="1" dirty="0" smtClean="0">
              <a:ln>
                <a:solidFill>
                  <a:srgbClr val="7030A0"/>
                </a:solidFill>
              </a:ln>
              <a:solidFill>
                <a:srgbClr val="00B050"/>
              </a:solidFill>
            </a:endParaRPr>
          </a:p>
          <a:p>
            <a:r>
              <a:rPr lang="ru-RU" sz="6600" b="1" dirty="0" err="1" smtClean="0">
                <a:ln>
                  <a:solidFill>
                    <a:srgbClr val="7030A0"/>
                  </a:solidFill>
                </a:ln>
                <a:solidFill>
                  <a:srgbClr val="00B050"/>
                </a:solidFill>
              </a:rPr>
              <a:t>об_явление</a:t>
            </a:r>
            <a:endParaRPr lang="ru-RU" sz="6600" b="1" dirty="0" smtClean="0">
              <a:ln>
                <a:solidFill>
                  <a:srgbClr val="7030A0"/>
                </a:solidFill>
              </a:ln>
              <a:solidFill>
                <a:srgbClr val="00B050"/>
              </a:solidFill>
            </a:endParaRPr>
          </a:p>
          <a:p>
            <a:r>
              <a:rPr lang="ru-RU" sz="7200" b="1" dirty="0" err="1" smtClean="0">
                <a:ln>
                  <a:solidFill>
                    <a:srgbClr val="7030A0"/>
                  </a:solidFill>
                </a:ln>
                <a:solidFill>
                  <a:srgbClr val="00B050"/>
                </a:solidFill>
              </a:rPr>
              <a:t>под_езд</a:t>
            </a:r>
            <a:endParaRPr lang="ru-RU" sz="7200" b="1" dirty="0" smtClean="0">
              <a:ln>
                <a:solidFill>
                  <a:srgbClr val="7030A0"/>
                </a:solidFill>
              </a:ln>
              <a:solidFill>
                <a:srgbClr val="00B050"/>
              </a:solidFill>
            </a:endParaRPr>
          </a:p>
          <a:p>
            <a:r>
              <a:rPr lang="ru-RU" sz="7200" b="1" dirty="0" err="1" smtClean="0">
                <a:ln>
                  <a:solidFill>
                    <a:srgbClr val="7030A0"/>
                  </a:solidFill>
                </a:ln>
                <a:solidFill>
                  <a:srgbClr val="00B050"/>
                </a:solidFill>
              </a:rPr>
              <a:t>сер_ёзно</a:t>
            </a:r>
            <a:endParaRPr lang="ru-RU" sz="7200" b="1" dirty="0">
              <a:ln>
                <a:solidFill>
                  <a:srgbClr val="7030A0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928926" y="2857496"/>
            <a:ext cx="100013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600" b="1" dirty="0" smtClean="0">
                <a:ln w="11430">
                  <a:solidFill>
                    <a:srgbClr val="0070C0"/>
                  </a:solidFill>
                </a:ln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ъ</a:t>
            </a:r>
            <a:r>
              <a:rPr lang="ru-RU" sz="6600" b="1" cap="none" spc="0" dirty="0" smtClean="0">
                <a:ln w="11430">
                  <a:solidFill>
                    <a:srgbClr val="0070C0"/>
                  </a:solidFill>
                </a:ln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6600" b="1" cap="none" spc="0" dirty="0">
              <a:ln w="11430">
                <a:solidFill>
                  <a:srgbClr val="0070C0"/>
                </a:solidFill>
              </a:ln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00430" y="3929066"/>
            <a:ext cx="100013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600" b="1" dirty="0" smtClean="0">
                <a:ln w="11430">
                  <a:solidFill>
                    <a:srgbClr val="0070C0"/>
                  </a:solidFill>
                </a:ln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ъ</a:t>
            </a:r>
            <a:r>
              <a:rPr lang="ru-RU" sz="6600" b="1" cap="none" spc="0" dirty="0" smtClean="0">
                <a:ln w="11430">
                  <a:solidFill>
                    <a:srgbClr val="0070C0"/>
                  </a:solidFill>
                </a:ln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6600" b="1" cap="none" spc="0" dirty="0">
              <a:ln w="11430">
                <a:solidFill>
                  <a:srgbClr val="0070C0"/>
                </a:solidFill>
              </a:ln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357554" y="5000636"/>
            <a:ext cx="100013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600" b="1" cap="none" spc="0" dirty="0" smtClean="0">
                <a:ln w="11430">
                  <a:solidFill>
                    <a:srgbClr val="0070C0"/>
                  </a:solidFill>
                </a:ln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ь </a:t>
            </a:r>
            <a:endParaRPr lang="ru-RU" sz="6600" b="1" cap="none" spc="0" dirty="0">
              <a:ln w="11430">
                <a:solidFill>
                  <a:srgbClr val="0070C0"/>
                </a:solidFill>
              </a:ln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42910" y="357166"/>
            <a:ext cx="7959743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Объясните, какие разделительные</a:t>
            </a:r>
          </a:p>
          <a:p>
            <a:r>
              <a:rPr lang="ru-RU" sz="4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знаки пропущены в словах:  </a:t>
            </a:r>
            <a:endParaRPr lang="ru-RU" sz="40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C:\Documents and Settings\Admin\Мои документы\Мои рисунки\изложения\48d2585b0d01.png"/>
          <p:cNvPicPr>
            <a:picLocks noChangeAspect="1" noChangeArrowheads="1"/>
          </p:cNvPicPr>
          <p:nvPr/>
        </p:nvPicPr>
        <p:blipFill>
          <a:blip r:embed="rId2"/>
          <a:srcRect l="7291" t="5468" r="7291" b="5468"/>
          <a:stretch>
            <a:fillRect/>
          </a:stretch>
        </p:blipFill>
        <p:spPr bwMode="auto">
          <a:xfrm rot="5400000">
            <a:off x="1142998" y="-1143000"/>
            <a:ext cx="6858002" cy="914400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642910" y="357166"/>
            <a:ext cx="782913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Укажите изученные орфограммы </a:t>
            </a:r>
          </a:p>
          <a:p>
            <a:r>
              <a:rPr lang="ru-RU" sz="4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 словах:  </a:t>
            </a:r>
            <a:endParaRPr lang="ru-RU" sz="40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4348" y="1428736"/>
            <a:ext cx="7215238" cy="4832092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r>
              <a:rPr lang="ru-RU" sz="4400" b="1" dirty="0" smtClean="0">
                <a:ln>
                  <a:solidFill>
                    <a:srgbClr val="7030A0"/>
                  </a:solidFill>
                </a:ln>
                <a:solidFill>
                  <a:srgbClr val="00B050"/>
                </a:solidFill>
              </a:rPr>
              <a:t>лестница</a:t>
            </a:r>
          </a:p>
          <a:p>
            <a:r>
              <a:rPr lang="ru-RU" sz="4400" b="1" dirty="0" smtClean="0">
                <a:ln>
                  <a:solidFill>
                    <a:srgbClr val="7030A0"/>
                  </a:solidFill>
                </a:ln>
                <a:solidFill>
                  <a:srgbClr val="00B050"/>
                </a:solidFill>
              </a:rPr>
              <a:t>находка</a:t>
            </a:r>
          </a:p>
          <a:p>
            <a:r>
              <a:rPr lang="ru-RU" sz="4400" b="1" dirty="0" smtClean="0">
                <a:ln>
                  <a:solidFill>
                    <a:srgbClr val="7030A0"/>
                  </a:solidFill>
                </a:ln>
                <a:solidFill>
                  <a:srgbClr val="00B050"/>
                </a:solidFill>
              </a:rPr>
              <a:t>лодка</a:t>
            </a:r>
          </a:p>
          <a:p>
            <a:r>
              <a:rPr lang="ru-RU" sz="4400" b="1" dirty="0" smtClean="0">
                <a:ln>
                  <a:solidFill>
                    <a:srgbClr val="7030A0"/>
                  </a:solidFill>
                </a:ln>
                <a:solidFill>
                  <a:srgbClr val="00B050"/>
                </a:solidFill>
              </a:rPr>
              <a:t>табуретка</a:t>
            </a:r>
          </a:p>
          <a:p>
            <a:r>
              <a:rPr lang="ru-RU" sz="4400" b="1" dirty="0" smtClean="0">
                <a:ln>
                  <a:solidFill>
                    <a:srgbClr val="7030A0"/>
                  </a:solidFill>
                </a:ln>
                <a:solidFill>
                  <a:srgbClr val="00B050"/>
                </a:solidFill>
              </a:rPr>
              <a:t>молоток</a:t>
            </a:r>
          </a:p>
          <a:p>
            <a:r>
              <a:rPr lang="ru-RU" sz="4400" b="1" dirty="0" smtClean="0">
                <a:ln>
                  <a:solidFill>
                    <a:srgbClr val="7030A0"/>
                  </a:solidFill>
                </a:ln>
                <a:solidFill>
                  <a:srgbClr val="00B050"/>
                </a:solidFill>
              </a:rPr>
              <a:t>оглянулся</a:t>
            </a:r>
          </a:p>
          <a:p>
            <a:r>
              <a:rPr lang="ru-RU" sz="4400" b="1" dirty="0" smtClean="0">
                <a:ln>
                  <a:solidFill>
                    <a:srgbClr val="7030A0"/>
                  </a:solidFill>
                </a:ln>
                <a:solidFill>
                  <a:srgbClr val="00B050"/>
                </a:solidFill>
              </a:rPr>
              <a:t>хватил</a:t>
            </a:r>
          </a:p>
          <a:p>
            <a:r>
              <a:rPr lang="ru-RU" sz="4400" b="1" dirty="0" smtClean="0">
                <a:ln>
                  <a:solidFill>
                    <a:srgbClr val="7030A0"/>
                  </a:solidFill>
                </a:ln>
                <a:solidFill>
                  <a:srgbClr val="00B050"/>
                </a:solidFill>
              </a:rPr>
              <a:t>побежал</a:t>
            </a:r>
          </a:p>
          <a:p>
            <a:r>
              <a:rPr lang="ru-RU" sz="4400" b="1" dirty="0" smtClean="0">
                <a:ln>
                  <a:solidFill>
                    <a:srgbClr val="7030A0"/>
                  </a:solidFill>
                </a:ln>
                <a:solidFill>
                  <a:srgbClr val="00B050"/>
                </a:solidFill>
              </a:rPr>
              <a:t>написать</a:t>
            </a:r>
          </a:p>
          <a:p>
            <a:r>
              <a:rPr lang="ru-RU" sz="4400" b="1" dirty="0" smtClean="0">
                <a:ln>
                  <a:solidFill>
                    <a:srgbClr val="7030A0"/>
                  </a:solidFill>
                </a:ln>
                <a:solidFill>
                  <a:srgbClr val="00B050"/>
                </a:solidFill>
              </a:rPr>
              <a:t>мастерил</a:t>
            </a:r>
          </a:p>
          <a:p>
            <a:r>
              <a:rPr lang="ru-RU" sz="4400" b="1" dirty="0" smtClean="0">
                <a:ln>
                  <a:solidFill>
                    <a:srgbClr val="7030A0"/>
                  </a:solidFill>
                </a:ln>
                <a:solidFill>
                  <a:srgbClr val="00B050"/>
                </a:solidFill>
              </a:rPr>
              <a:t>отказался</a:t>
            </a:r>
          </a:p>
          <a:p>
            <a:r>
              <a:rPr lang="ru-RU" sz="4400" b="1" dirty="0" smtClean="0">
                <a:ln>
                  <a:solidFill>
                    <a:srgbClr val="7030A0"/>
                  </a:solidFill>
                </a:ln>
                <a:solidFill>
                  <a:srgbClr val="00B050"/>
                </a:solidFill>
              </a:rPr>
              <a:t>подарил</a:t>
            </a:r>
          </a:p>
          <a:p>
            <a:r>
              <a:rPr lang="ru-RU" sz="4400" b="1" dirty="0" smtClean="0">
                <a:ln>
                  <a:solidFill>
                    <a:srgbClr val="7030A0"/>
                  </a:solidFill>
                </a:ln>
                <a:solidFill>
                  <a:srgbClr val="00B050"/>
                </a:solidFill>
              </a:rPr>
              <a:t>храню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1571604" y="2071678"/>
            <a:ext cx="285752" cy="158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1857356" y="2786058"/>
            <a:ext cx="428628" cy="158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1357290" y="3500438"/>
            <a:ext cx="428628" cy="158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2428860" y="4071942"/>
            <a:ext cx="214314" cy="158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2643174" y="4786322"/>
            <a:ext cx="285752" cy="158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1571604" y="5429264"/>
            <a:ext cx="285752" cy="158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1285852" y="6143644"/>
            <a:ext cx="285752" cy="158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5214942" y="2071678"/>
            <a:ext cx="285752" cy="158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5214942" y="2714620"/>
            <a:ext cx="285752" cy="158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4714876" y="3429000"/>
            <a:ext cx="285752" cy="158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5143504" y="4071942"/>
            <a:ext cx="285752" cy="158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5214942" y="4786322"/>
            <a:ext cx="285752" cy="158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4857752" y="5429264"/>
            <a:ext cx="285752" cy="158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C:\Documents and Settings\Admin\Мои документы\Мои рисунки\изложения\48d2585b0d01.png"/>
          <p:cNvPicPr>
            <a:picLocks noChangeAspect="1" noChangeArrowheads="1"/>
          </p:cNvPicPr>
          <p:nvPr/>
        </p:nvPicPr>
        <p:blipFill>
          <a:blip r:embed="rId2"/>
          <a:srcRect l="7291" t="5468" r="7291" b="5468"/>
          <a:stretch>
            <a:fillRect/>
          </a:stretch>
        </p:blipFill>
        <p:spPr bwMode="auto">
          <a:xfrm rot="5400000">
            <a:off x="1142999" y="-1142999"/>
            <a:ext cx="6858002" cy="914400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428728" y="214290"/>
            <a:ext cx="62533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Творческое задание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928670"/>
            <a:ext cx="8343374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Излагать текст от 3-го лица, заменяя</a:t>
            </a:r>
          </a:p>
          <a:p>
            <a:r>
              <a:rPr lang="ru-RU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    местоимения 1-го лица словами:</a:t>
            </a:r>
            <a:r>
              <a:rPr lang="ru-RU" sz="3600" b="1" i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</a:p>
          <a:p>
            <a:r>
              <a:rPr lang="ru-RU" sz="3600" b="1" i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    Витя, он, мальчик, сын.</a:t>
            </a:r>
          </a:p>
          <a:p>
            <a:pPr>
              <a:buFont typeface="Wingdings" pitchFamily="2" charset="2"/>
              <a:buChar char="v"/>
            </a:pPr>
            <a:r>
              <a:rPr lang="ru-RU" sz="36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Дополнить текст ответом на вопрос:</a:t>
            </a:r>
          </a:p>
          <a:p>
            <a:r>
              <a:rPr lang="ru-RU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   почему автор до сих пор хранит </a:t>
            </a:r>
            <a:r>
              <a:rPr lang="ru-RU" sz="36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моло</a:t>
            </a:r>
            <a:r>
              <a:rPr lang="ru-RU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-</a:t>
            </a:r>
          </a:p>
          <a:p>
            <a:r>
              <a:rPr lang="ru-RU" sz="36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   ток?</a:t>
            </a:r>
            <a:endParaRPr lang="ru-RU" sz="36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8596" y="4572008"/>
            <a:ext cx="8350363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Молоток – это память, память о том давнем </a:t>
            </a:r>
            <a:r>
              <a:rPr lang="ru-RU" sz="2800" b="1" dirty="0" err="1" smtClean="0"/>
              <a:t>поступ</a:t>
            </a:r>
            <a:r>
              <a:rPr lang="ru-RU" sz="2800" b="1" dirty="0" smtClean="0"/>
              <a:t>-</a:t>
            </a:r>
          </a:p>
          <a:p>
            <a:r>
              <a:rPr lang="ru-RU" sz="2800" b="1" dirty="0" err="1" smtClean="0"/>
              <a:t>ке</a:t>
            </a:r>
            <a:r>
              <a:rPr lang="ru-RU" sz="2800" b="1" dirty="0" smtClean="0"/>
              <a:t>, который, по совету мамы, был красиво </a:t>
            </a:r>
            <a:r>
              <a:rPr lang="ru-RU" sz="2800" b="1" dirty="0" err="1" smtClean="0"/>
              <a:t>исправ</a:t>
            </a:r>
            <a:r>
              <a:rPr lang="ru-RU" sz="2800" b="1" dirty="0" smtClean="0"/>
              <a:t>-</a:t>
            </a:r>
          </a:p>
          <a:p>
            <a:r>
              <a:rPr lang="ru-RU" sz="2800" b="1" dirty="0" smtClean="0"/>
              <a:t>лен, и память о том, с каким уважением взрослый</a:t>
            </a:r>
          </a:p>
          <a:p>
            <a:r>
              <a:rPr lang="ru-RU" sz="2800" b="1" dirty="0" smtClean="0"/>
              <a:t>человек отнёсся к поступку Вити и к его труду.</a:t>
            </a:r>
            <a:endParaRPr lang="ru-RU" sz="28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500166" y="4000504"/>
            <a:ext cx="6334683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4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66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Примерное дополнение.</a:t>
            </a:r>
            <a:endParaRPr lang="ru-RU" sz="4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66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C:\Documents and Settings\Admin\Мои документы\Мои рисунки\изложения\48d2585b0d01.png"/>
          <p:cNvPicPr>
            <a:picLocks noChangeAspect="1" noChangeArrowheads="1"/>
          </p:cNvPicPr>
          <p:nvPr/>
        </p:nvPicPr>
        <p:blipFill>
          <a:blip r:embed="rId2"/>
          <a:srcRect l="7291" t="5468" r="7291" b="5468"/>
          <a:stretch>
            <a:fillRect/>
          </a:stretch>
        </p:blipFill>
        <p:spPr bwMode="auto">
          <a:xfrm rot="5400000">
            <a:off x="1142998" y="-1143000"/>
            <a:ext cx="6858002" cy="914400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00034" y="357166"/>
            <a:ext cx="815569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905">
                  <a:solidFill>
                    <a:srgbClr val="00FF00"/>
                  </a:solidFill>
                </a:ln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Напиши изложение по плану.</a:t>
            </a:r>
            <a:endParaRPr lang="ru-RU" sz="4800" b="1" cap="none" spc="0" dirty="0">
              <a:ln w="1905">
                <a:solidFill>
                  <a:srgbClr val="00FF00"/>
                </a:solidFill>
              </a:ln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1000108"/>
            <a:ext cx="6945235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914400" indent="-914400">
              <a:buFont typeface="+mj-lt"/>
              <a:buAutoNum type="arabicPeriod"/>
            </a:pPr>
            <a:r>
              <a:rPr lang="ru-RU" sz="48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Находка</a:t>
            </a:r>
          </a:p>
          <a:p>
            <a:pPr marL="914400" indent="-914400">
              <a:buFont typeface="+mj-lt"/>
              <a:buAutoNum type="arabicPeriod"/>
            </a:pPr>
            <a:r>
              <a:rPr lang="ru-RU" sz="48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Просьба мамы.</a:t>
            </a:r>
          </a:p>
          <a:p>
            <a:pPr marL="914400" indent="-914400">
              <a:buFont typeface="+mj-lt"/>
              <a:buAutoNum type="arabicPeriod"/>
            </a:pPr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Подарок дяди Миши.</a:t>
            </a:r>
            <a:endParaRPr lang="ru-RU" sz="48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571604" y="3071810"/>
            <a:ext cx="537198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905">
                  <a:solidFill>
                    <a:srgbClr val="00FF00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Слова для справок:</a:t>
            </a:r>
            <a:endParaRPr lang="ru-RU" sz="4800" b="1" cap="none" spc="0" dirty="0">
              <a:ln w="1905">
                <a:solidFill>
                  <a:srgbClr val="00FF00"/>
                </a:solidFill>
              </a:ln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428860" y="3929066"/>
            <a:ext cx="3922484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4400" b="1" dirty="0" smtClean="0">
                <a:ln w="900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FF66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электромонтёр</a:t>
            </a:r>
          </a:p>
          <a:p>
            <a:r>
              <a:rPr lang="ru-RU" sz="4400" b="1" dirty="0" smtClean="0">
                <a:ln w="900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FF66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</a:t>
            </a:r>
            <a:r>
              <a:rPr lang="ru-RU" sz="4400" b="1" cap="none" spc="0" dirty="0" smtClean="0">
                <a:ln w="900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FF66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ткуда</a:t>
            </a:r>
          </a:p>
          <a:p>
            <a:r>
              <a:rPr lang="ru-RU" sz="4400" b="1" dirty="0" smtClean="0">
                <a:ln w="900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FF66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д</a:t>
            </a:r>
            <a:r>
              <a:rPr lang="ru-RU" sz="4400" b="1" cap="none" spc="0" dirty="0" smtClean="0">
                <a:ln w="900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FF66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 сих пор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</TotalTime>
  <Words>555</Words>
  <PresentationFormat>Экран (4:3)</PresentationFormat>
  <Paragraphs>107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48</cp:revision>
  <dcterms:modified xsi:type="dcterms:W3CDTF">2011-10-06T01:56:43Z</dcterms:modified>
</cp:coreProperties>
</file>