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4" r:id="rId6"/>
    <p:sldId id="263" r:id="rId7"/>
    <p:sldId id="261" r:id="rId8"/>
    <p:sldId id="260" r:id="rId9"/>
    <p:sldId id="259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421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7" y="428604"/>
            <a:ext cx="8358247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 l="4412" t="13235" r="7352" b="16176"/>
          <a:stretch>
            <a:fillRect/>
          </a:stretch>
        </p:blipFill>
        <p:spPr bwMode="auto">
          <a:xfrm>
            <a:off x="1393009" y="1357298"/>
            <a:ext cx="625082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857356" y="1714488"/>
            <a:ext cx="5232330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Изложение</a:t>
            </a:r>
          </a:p>
          <a:p>
            <a:r>
              <a:rPr lang="ru-RU" sz="36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(с творческим заданием)</a:t>
            </a:r>
            <a:endParaRPr lang="ru-RU" sz="5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3214686"/>
            <a:ext cx="46937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 подвигах</a:t>
            </a:r>
            <a:endParaRPr lang="ru-RU" sz="72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42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(стр.183)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42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214290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5715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Прочитайте текст:</a:t>
            </a:r>
            <a:endParaRPr lang="ru-RU" sz="6000" b="1" cap="none" spc="0" dirty="0">
              <a:ln w="5715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500174"/>
            <a:ext cx="8544968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Вовка мечтал о подвигах. Он даже купил записную книжку,</a:t>
            </a:r>
          </a:p>
          <a:p>
            <a:r>
              <a:rPr lang="ru-RU" sz="2400" b="1" dirty="0" smtClean="0"/>
              <a:t>хотел записывать свои подвиги. Но записная книжка была</a:t>
            </a:r>
          </a:p>
          <a:p>
            <a:r>
              <a:rPr lang="ru-RU" sz="2400" b="1" dirty="0" smtClean="0"/>
              <a:t>пустой.</a:t>
            </a:r>
          </a:p>
          <a:p>
            <a:r>
              <a:rPr lang="ru-RU" sz="2400" b="1" dirty="0" smtClean="0"/>
              <a:t>    Грустный шагал Вовка домой. Недавно прошёл ливень. По </a:t>
            </a:r>
          </a:p>
          <a:p>
            <a:r>
              <a:rPr lang="ru-RU" sz="2400" b="1" dirty="0" smtClean="0"/>
              <a:t>улице мчались потоки мутной воды. Вовка шагнул к тротуару,</a:t>
            </a:r>
          </a:p>
          <a:p>
            <a:r>
              <a:rPr lang="ru-RU" sz="2400" b="1" dirty="0" smtClean="0"/>
              <a:t>но неожиданно упал в воду. Под водой оказалась яма.</a:t>
            </a:r>
          </a:p>
          <a:p>
            <a:r>
              <a:rPr lang="ru-RU" sz="2400" b="1" dirty="0" smtClean="0"/>
              <a:t>    Выбрался Вовка, отряхнулся. Видит – улицу переходит муж-</a:t>
            </a:r>
          </a:p>
          <a:p>
            <a:r>
              <a:rPr lang="ru-RU" sz="2400" b="1" dirty="0" smtClean="0"/>
              <a:t>чина с чемоданом. Вовка предупредил его об опасности. По-</a:t>
            </a:r>
          </a:p>
          <a:p>
            <a:r>
              <a:rPr lang="ru-RU" sz="2400" b="1" dirty="0" smtClean="0"/>
              <a:t>том помог женщине с коляской. Вовка давно продрог. Хоте-</a:t>
            </a:r>
          </a:p>
          <a:p>
            <a:r>
              <a:rPr lang="ru-RU" sz="2400" b="1" dirty="0" smtClean="0"/>
              <a:t>лось есть, спать. Он несколько раз пытался уйти, но на улице </a:t>
            </a:r>
          </a:p>
          <a:p>
            <a:r>
              <a:rPr lang="ru-RU" sz="2400" b="1" dirty="0" smtClean="0"/>
              <a:t>раздавались шаги, и он возвращался.</a:t>
            </a:r>
          </a:p>
          <a:p>
            <a:r>
              <a:rPr lang="ru-RU" sz="2400" b="1" dirty="0" smtClean="0"/>
              <a:t>    Вовка сердился. Вместо того чтобы </a:t>
            </a:r>
            <a:r>
              <a:rPr lang="ru-RU" sz="2400" b="1" dirty="0" smtClean="0"/>
              <a:t>совершать </a:t>
            </a:r>
            <a:r>
              <a:rPr lang="ru-RU" sz="2400" b="1" dirty="0" smtClean="0"/>
              <a:t>подвиги, он</a:t>
            </a:r>
          </a:p>
          <a:p>
            <a:r>
              <a:rPr lang="ru-RU" sz="2400" b="1" dirty="0" smtClean="0"/>
              <a:t>потратил зря столько времени.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421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5"/>
            <a:ext cx="8358246" cy="6107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b="11604"/>
          <a:stretch>
            <a:fillRect/>
          </a:stretch>
        </p:blipFill>
        <p:spPr bwMode="auto">
          <a:xfrm>
            <a:off x="500034" y="2786058"/>
            <a:ext cx="857256" cy="129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 r="15000"/>
          <a:stretch>
            <a:fillRect/>
          </a:stretch>
        </p:blipFill>
        <p:spPr bwMode="auto">
          <a:xfrm>
            <a:off x="7572396" y="3143248"/>
            <a:ext cx="1214446" cy="1666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42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21429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.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99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428736"/>
            <a:ext cx="8720592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О чём мечтал Вовка?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Почему мальчику грустно?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Что случилось с Вовкой, когда он переходил 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     улицу?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Расскажите, как Вовка помогал прохожим.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Почему он 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сердился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Вы тоже думаете, что он зря потратил время?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Что бы вы сказали Вовке, как бы разубедили 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70C0"/>
                </a:solidFill>
              </a:rPr>
              <a:t>     его?</a:t>
            </a:r>
            <a:endParaRPr lang="ru-RU" sz="3200" b="1" dirty="0">
              <a:ln>
                <a:solidFill>
                  <a:srgbClr val="7030A0"/>
                </a:solidFill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42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1500174"/>
            <a:ext cx="8544968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Вовка мечтал о подвигах. Он даже купил записную книжку,</a:t>
            </a:r>
          </a:p>
          <a:p>
            <a:r>
              <a:rPr lang="ru-RU" sz="2400" b="1" dirty="0" smtClean="0"/>
              <a:t>хотел записывать свои подвиги. Но записная книжка была</a:t>
            </a:r>
          </a:p>
          <a:p>
            <a:r>
              <a:rPr lang="ru-RU" sz="2400" b="1" dirty="0" smtClean="0"/>
              <a:t>пустой.</a:t>
            </a:r>
          </a:p>
          <a:p>
            <a:r>
              <a:rPr lang="ru-RU" sz="2400" b="1" dirty="0" smtClean="0"/>
              <a:t>    Грустный шагал Вовка домой. Недавно прошёл ливень. По </a:t>
            </a:r>
          </a:p>
          <a:p>
            <a:r>
              <a:rPr lang="ru-RU" sz="2400" b="1" dirty="0" smtClean="0"/>
              <a:t>улице мчались потоки мутной воды. Вовка шагнул к тротуару,</a:t>
            </a:r>
          </a:p>
          <a:p>
            <a:r>
              <a:rPr lang="ru-RU" sz="2400" b="1" dirty="0" smtClean="0"/>
              <a:t>но неожиданно упал в воду. Под водой оказалась яма.</a:t>
            </a:r>
          </a:p>
          <a:p>
            <a:r>
              <a:rPr lang="ru-RU" sz="2400" b="1" dirty="0" smtClean="0"/>
              <a:t>    Выбрался Вовка, отряхнулся. Видит – улицу переходит муж-</a:t>
            </a:r>
          </a:p>
          <a:p>
            <a:r>
              <a:rPr lang="ru-RU" sz="2400" b="1" dirty="0" smtClean="0"/>
              <a:t>чина с чемоданом. Вовка предупредил его об опасности. По-</a:t>
            </a:r>
          </a:p>
          <a:p>
            <a:r>
              <a:rPr lang="ru-RU" sz="2400" b="1" dirty="0" smtClean="0"/>
              <a:t>том помог женщине с коляской. Вовка давно продрог. Хоте-</a:t>
            </a:r>
          </a:p>
          <a:p>
            <a:r>
              <a:rPr lang="ru-RU" sz="2400" b="1" dirty="0" smtClean="0"/>
              <a:t>лось есть, спать. Он несколько раз пытался уйти, но на улице </a:t>
            </a:r>
          </a:p>
          <a:p>
            <a:r>
              <a:rPr lang="ru-RU" sz="2400" b="1" dirty="0" smtClean="0"/>
              <a:t>раздавались шаги, и он возвращался.</a:t>
            </a:r>
          </a:p>
          <a:p>
            <a:r>
              <a:rPr lang="ru-RU" sz="2400" b="1" dirty="0" smtClean="0"/>
              <a:t>    Вовка сердился. Вместо того чтобы </a:t>
            </a:r>
            <a:r>
              <a:rPr lang="ru-RU" sz="2400" b="1" dirty="0" smtClean="0"/>
              <a:t>совершать </a:t>
            </a:r>
            <a:r>
              <a:rPr lang="ru-RU" sz="2400" b="1" dirty="0" smtClean="0"/>
              <a:t>подвиги, он</a:t>
            </a:r>
          </a:p>
          <a:p>
            <a:r>
              <a:rPr lang="ru-RU" sz="2400" b="1" dirty="0" smtClean="0"/>
              <a:t>потратил зря столько времени. 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357166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42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44333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Дополнить текст выводом о том, что по-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тупок Вовки, если ещё не подвиг, то по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крайней мере, подготовка к подвигу. Не 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аждый способен на такие поступки.</a:t>
            </a:r>
            <a:endParaRPr lang="ru-RU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214686"/>
            <a:ext cx="8715404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Примерный вывод.</a:t>
            </a:r>
          </a:p>
          <a:p>
            <a:r>
              <a:rPr lang="ru-RU" sz="3600" b="1" cap="none" spc="0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А </a:t>
            </a:r>
            <a:r>
              <a:rPr lang="ru-RU" sz="3600" b="1" cap="none" spc="0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сердился Вовка зря. Он вполне мог </a:t>
            </a:r>
            <a:r>
              <a:rPr lang="ru-RU" sz="3600" b="1" cap="none" spc="0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сде</a:t>
            </a:r>
            <a:r>
              <a:rPr lang="ru-RU" sz="36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лать </a:t>
            </a:r>
            <a:r>
              <a:rPr lang="ru-RU" sz="36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первую запись в своей записной </a:t>
            </a:r>
          </a:p>
          <a:p>
            <a:r>
              <a:rPr lang="ru-RU" sz="36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книжке.</a:t>
            </a:r>
            <a:endParaRPr lang="ru-RU" sz="36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42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428604"/>
            <a:ext cx="705731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66FFCC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Разберите слова по составу:</a:t>
            </a:r>
            <a:endParaRPr lang="ru-RU" sz="4400" b="1" cap="none" spc="0" dirty="0">
              <a:ln w="1905">
                <a:solidFill>
                  <a:srgbClr val="66FFCC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071678"/>
            <a:ext cx="791344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записная,   книжка, </a:t>
            </a:r>
          </a:p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грустный,  отряхнулся,</a:t>
            </a:r>
          </a:p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пасность,  предупредил,</a:t>
            </a:r>
          </a:p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продрог,  раздавались.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оловина рамки 4"/>
          <p:cNvSpPr/>
          <p:nvPr/>
        </p:nvSpPr>
        <p:spPr>
          <a:xfrm rot="5400000">
            <a:off x="785786" y="1928802"/>
            <a:ext cx="357190" cy="785818"/>
          </a:xfrm>
          <a:prstGeom prst="halfFrame">
            <a:avLst>
              <a:gd name="adj1" fmla="val 12121"/>
              <a:gd name="adj2" fmla="val 121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1428728" y="2143116"/>
            <a:ext cx="928694" cy="285752"/>
          </a:xfrm>
          <a:prstGeom prst="blockArc">
            <a:avLst>
              <a:gd name="adj1" fmla="val 1091895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2285992"/>
            <a:ext cx="642942" cy="628648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Арка 7"/>
          <p:cNvSpPr/>
          <p:nvPr/>
        </p:nvSpPr>
        <p:spPr>
          <a:xfrm>
            <a:off x="4214810" y="2143116"/>
            <a:ext cx="1357322" cy="285752"/>
          </a:xfrm>
          <a:prstGeom prst="blockArc">
            <a:avLst>
              <a:gd name="adj1" fmla="val 1091895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>
            <a:off x="857224" y="3000372"/>
            <a:ext cx="1285884" cy="285752"/>
          </a:xfrm>
          <a:prstGeom prst="blockArc">
            <a:avLst>
              <a:gd name="adj1" fmla="val 1091895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Арка 9"/>
          <p:cNvSpPr/>
          <p:nvPr/>
        </p:nvSpPr>
        <p:spPr>
          <a:xfrm>
            <a:off x="4500562" y="3000372"/>
            <a:ext cx="1000132" cy="285752"/>
          </a:xfrm>
          <a:prstGeom prst="blockArc">
            <a:avLst>
              <a:gd name="adj1" fmla="val 1091895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928662" y="3857628"/>
            <a:ext cx="1428760" cy="285752"/>
          </a:xfrm>
          <a:prstGeom prst="blockArc">
            <a:avLst>
              <a:gd name="adj1" fmla="val 1091895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4357686" y="3714752"/>
            <a:ext cx="3000396" cy="785818"/>
          </a:xfrm>
          <a:prstGeom prst="blockArc">
            <a:avLst>
              <a:gd name="adj1" fmla="val 11011960"/>
              <a:gd name="adj2" fmla="val 21426534"/>
              <a:gd name="adj3" fmla="val 68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Арка 12"/>
          <p:cNvSpPr/>
          <p:nvPr/>
        </p:nvSpPr>
        <p:spPr>
          <a:xfrm>
            <a:off x="2071670" y="4643446"/>
            <a:ext cx="1071570" cy="285752"/>
          </a:xfrm>
          <a:prstGeom prst="blockArc">
            <a:avLst>
              <a:gd name="adj1" fmla="val 1091895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Арка 13"/>
          <p:cNvSpPr/>
          <p:nvPr/>
        </p:nvSpPr>
        <p:spPr>
          <a:xfrm>
            <a:off x="4786314" y="4714884"/>
            <a:ext cx="500066" cy="214314"/>
          </a:xfrm>
          <a:prstGeom prst="blockArc">
            <a:avLst>
              <a:gd name="adj1" fmla="val 10918959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оловина рамки 14"/>
          <p:cNvSpPr/>
          <p:nvPr/>
        </p:nvSpPr>
        <p:spPr>
          <a:xfrm rot="5400000">
            <a:off x="3964777" y="2964653"/>
            <a:ext cx="214314" cy="428628"/>
          </a:xfrm>
          <a:prstGeom prst="halfFrame">
            <a:avLst>
              <a:gd name="adj1" fmla="val 12121"/>
              <a:gd name="adj2" fmla="val 121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оловина рамки 16"/>
          <p:cNvSpPr/>
          <p:nvPr/>
        </p:nvSpPr>
        <p:spPr>
          <a:xfrm rot="5400000">
            <a:off x="1214414" y="4286256"/>
            <a:ext cx="357190" cy="1071570"/>
          </a:xfrm>
          <a:prstGeom prst="halfFrame">
            <a:avLst>
              <a:gd name="adj1" fmla="val 12121"/>
              <a:gd name="adj2" fmla="val 121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оловина рамки 17"/>
          <p:cNvSpPr/>
          <p:nvPr/>
        </p:nvSpPr>
        <p:spPr>
          <a:xfrm rot="5400000">
            <a:off x="4000496" y="4357694"/>
            <a:ext cx="285752" cy="1000132"/>
          </a:xfrm>
          <a:prstGeom prst="halfFrame">
            <a:avLst>
              <a:gd name="adj1" fmla="val 12121"/>
              <a:gd name="adj2" fmla="val 121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72198" y="2285992"/>
            <a:ext cx="285752" cy="64294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571736" y="3071810"/>
            <a:ext cx="928694" cy="64294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овина рамки 24"/>
          <p:cNvSpPr/>
          <p:nvPr/>
        </p:nvSpPr>
        <p:spPr>
          <a:xfrm rot="2989008">
            <a:off x="2472523" y="2140402"/>
            <a:ext cx="269861" cy="239621"/>
          </a:xfrm>
          <a:prstGeom prst="halfFrame">
            <a:avLst>
              <a:gd name="adj1" fmla="val 21922"/>
              <a:gd name="adj2" fmla="val 23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Половина рамки 25"/>
          <p:cNvSpPr/>
          <p:nvPr/>
        </p:nvSpPr>
        <p:spPr>
          <a:xfrm rot="2989008">
            <a:off x="5758672" y="2203696"/>
            <a:ext cx="269861" cy="239621"/>
          </a:xfrm>
          <a:prstGeom prst="halfFrame">
            <a:avLst>
              <a:gd name="adj1" fmla="val 21922"/>
              <a:gd name="adj2" fmla="val 23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Половина рамки 26"/>
          <p:cNvSpPr/>
          <p:nvPr/>
        </p:nvSpPr>
        <p:spPr>
          <a:xfrm rot="2989008">
            <a:off x="2258211" y="2989514"/>
            <a:ext cx="269861" cy="239621"/>
          </a:xfrm>
          <a:prstGeom prst="halfFrame">
            <a:avLst>
              <a:gd name="adj1" fmla="val 21922"/>
              <a:gd name="adj2" fmla="val 23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Половина рамки 27"/>
          <p:cNvSpPr/>
          <p:nvPr/>
        </p:nvSpPr>
        <p:spPr>
          <a:xfrm rot="2989008">
            <a:off x="5722139" y="3016602"/>
            <a:ext cx="414365" cy="398099"/>
          </a:xfrm>
          <a:prstGeom prst="halfFrame">
            <a:avLst>
              <a:gd name="adj1" fmla="val 19676"/>
              <a:gd name="adj2" fmla="val 161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оловина рамки 28"/>
          <p:cNvSpPr/>
          <p:nvPr/>
        </p:nvSpPr>
        <p:spPr>
          <a:xfrm rot="2989008">
            <a:off x="6330177" y="3060952"/>
            <a:ext cx="269861" cy="239621"/>
          </a:xfrm>
          <a:prstGeom prst="halfFrame">
            <a:avLst>
              <a:gd name="adj1" fmla="val 21922"/>
              <a:gd name="adj2" fmla="val 23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Половина рамки 29"/>
          <p:cNvSpPr/>
          <p:nvPr/>
        </p:nvSpPr>
        <p:spPr>
          <a:xfrm rot="2989008">
            <a:off x="6835318" y="3038281"/>
            <a:ext cx="331143" cy="281371"/>
          </a:xfrm>
          <a:prstGeom prst="halfFrame">
            <a:avLst>
              <a:gd name="adj1" fmla="val 21922"/>
              <a:gd name="adj2" fmla="val 23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Половина рамки 30"/>
          <p:cNvSpPr/>
          <p:nvPr/>
        </p:nvSpPr>
        <p:spPr>
          <a:xfrm rot="2989008">
            <a:off x="2840166" y="3745223"/>
            <a:ext cx="534709" cy="576983"/>
          </a:xfrm>
          <a:prstGeom prst="halfFrame">
            <a:avLst>
              <a:gd name="adj1" fmla="val 6195"/>
              <a:gd name="adj2" fmla="val 108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Половина рамки 31"/>
          <p:cNvSpPr/>
          <p:nvPr/>
        </p:nvSpPr>
        <p:spPr>
          <a:xfrm rot="2989008">
            <a:off x="7487805" y="3849771"/>
            <a:ext cx="302535" cy="293068"/>
          </a:xfrm>
          <a:prstGeom prst="halfFrame">
            <a:avLst>
              <a:gd name="adj1" fmla="val 21922"/>
              <a:gd name="adj2" fmla="val 23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Половина рамки 32"/>
          <p:cNvSpPr/>
          <p:nvPr/>
        </p:nvSpPr>
        <p:spPr>
          <a:xfrm rot="2989008">
            <a:off x="7973251" y="3846770"/>
            <a:ext cx="269861" cy="239621"/>
          </a:xfrm>
          <a:prstGeom prst="halfFrame">
            <a:avLst>
              <a:gd name="adj1" fmla="val 21922"/>
              <a:gd name="adj2" fmla="val 237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Половина рамки 33"/>
          <p:cNvSpPr/>
          <p:nvPr/>
        </p:nvSpPr>
        <p:spPr>
          <a:xfrm rot="2989008">
            <a:off x="5611953" y="4605774"/>
            <a:ext cx="293532" cy="385723"/>
          </a:xfrm>
          <a:prstGeom prst="halfFrame">
            <a:avLst>
              <a:gd name="adj1" fmla="val 12225"/>
              <a:gd name="adj2" fmla="val 177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Половина рамки 34"/>
          <p:cNvSpPr/>
          <p:nvPr/>
        </p:nvSpPr>
        <p:spPr>
          <a:xfrm rot="2989008">
            <a:off x="6482724" y="4517624"/>
            <a:ext cx="607708" cy="608835"/>
          </a:xfrm>
          <a:prstGeom prst="halfFrame">
            <a:avLst>
              <a:gd name="adj1" fmla="val 11484"/>
              <a:gd name="adj2" fmla="val 121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42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214290"/>
            <a:ext cx="8501122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905">
                  <a:solidFill>
                    <a:srgbClr val="66FFCC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Просклоняйте имя существительное </a:t>
            </a:r>
          </a:p>
          <a:p>
            <a:pPr algn="ctr"/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ремя</a:t>
            </a:r>
            <a:r>
              <a:rPr lang="ru-RU" sz="4000" b="1" dirty="0" smtClean="0">
                <a:ln w="1905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4000" b="1" cap="none" spc="0" dirty="0">
              <a:ln w="1905">
                <a:solidFill>
                  <a:srgbClr val="FF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643050"/>
            <a:ext cx="378898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И.п. время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428868"/>
            <a:ext cx="44800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Р.п. времени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214686"/>
            <a:ext cx="46578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.п. времени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4000504"/>
            <a:ext cx="371845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.п. время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786322"/>
            <a:ext cx="497373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.п. временем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5572140"/>
            <a:ext cx="521245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6000" b="1" dirty="0" smtClean="0">
                <a:ln w="1905">
                  <a:solidFill>
                    <a:srgbClr val="FF000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.п. о времени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42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14290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66FFCC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rgbClr val="66FFCC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785794"/>
            <a:ext cx="807249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Вовкина мечта.</a:t>
            </a:r>
          </a:p>
          <a:p>
            <a:pPr marL="914400" indent="-914400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Неожиданность.</a:t>
            </a:r>
          </a:p>
          <a:p>
            <a:pPr marL="914400" indent="-914400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Вовка предупреждает 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прохожих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</a:p>
          <a:p>
            <a:pPr marL="914400" indent="-914400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4.Зря сердился Вовка.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4286256"/>
            <a:ext cx="691913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</a:t>
            </a:r>
            <a:r>
              <a:rPr lang="ru-RU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емодан</a:t>
            </a:r>
          </a:p>
          <a:p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место того чтобы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357562"/>
            <a:ext cx="85011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1905">
                  <a:solidFill>
                    <a:srgbClr val="66FFCC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Слова для справок: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523</Words>
  <PresentationFormat>Экран (4:3)</PresentationFormat>
  <Paragraphs>84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41</cp:revision>
  <dcterms:modified xsi:type="dcterms:W3CDTF">2011-10-13T06:12:07Z</dcterms:modified>
</cp:coreProperties>
</file>