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7" r:id="rId5"/>
    <p:sldId id="266" r:id="rId6"/>
    <p:sldId id="258" r:id="rId7"/>
    <p:sldId id="262" r:id="rId8"/>
    <p:sldId id="263" r:id="rId9"/>
    <p:sldId id="268" r:id="rId10"/>
    <p:sldId id="269" r:id="rId11"/>
    <p:sldId id="270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66FF"/>
    <a:srgbClr val="99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62635" y="-1162635"/>
            <a:ext cx="681873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428728" y="2285992"/>
            <a:ext cx="64294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Кто с высоких тёмных сосен </a:t>
            </a:r>
            <a:b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</a:br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В ребятишек шишку бросил? </a:t>
            </a:r>
            <a:b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</a:br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И в кусты через пенёк </a:t>
            </a:r>
            <a:b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</a:br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Промелькнул, как огонёк? 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1142984"/>
            <a:ext cx="5888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smtClean="0">
                <a:ln w="381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Отгадайте загадку:</a:t>
            </a:r>
            <a:endParaRPr lang="ru-RU" sz="5400" b="1" cap="none" spc="0" dirty="0">
              <a:ln w="381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357298"/>
            <a:ext cx="5500726" cy="4038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812177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Вставьте пропущенные буквы в словах:</a:t>
            </a:r>
            <a:endParaRPr lang="ru-RU" sz="3600" b="1" cap="none" spc="0" dirty="0">
              <a:ln w="28575" cmpd="sng">
                <a:solidFill>
                  <a:srgbClr val="FF66FF">
                    <a:alpha val="55000"/>
                  </a:srgbClr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868" y="1000108"/>
            <a:ext cx="9286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нн</a:t>
            </a:r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000108"/>
            <a:ext cx="300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 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143240" y="1000108"/>
            <a:ext cx="2912720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ра__ее</a:t>
            </a:r>
            <a:endParaRPr lang="ru-RU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весе__ее</a:t>
            </a:r>
            <a:endParaRPr lang="ru-RU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дли__ая</a:t>
            </a:r>
            <a:endParaRPr lang="ru-RU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медле__о</a:t>
            </a:r>
            <a:endParaRPr lang="ru-RU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стра__ый</a:t>
            </a:r>
            <a:endParaRPr lang="ru-RU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па__ажирка</a:t>
            </a:r>
            <a:endParaRPr lang="ru-RU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под_ехал</a:t>
            </a:r>
            <a:endParaRPr lang="ru-RU" sz="4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рыбач_я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00496" y="1643050"/>
            <a:ext cx="9286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нн</a:t>
            </a:r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2214554"/>
            <a:ext cx="9286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нн</a:t>
            </a:r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3429000"/>
            <a:ext cx="8572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нн</a:t>
            </a:r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4071942"/>
            <a:ext cx="642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сс</a:t>
            </a:r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9058" y="4643446"/>
            <a:ext cx="642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ъ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00562" y="5286388"/>
            <a:ext cx="642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00562" y="2786058"/>
            <a:ext cx="9286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нн</a:t>
            </a:r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285728"/>
            <a:ext cx="81556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rgbClr val="00FF00"/>
                  </a:solidFill>
                </a:ln>
                <a:solidFill>
                  <a:srgbClr val="99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800" b="1" cap="none" spc="0" dirty="0">
              <a:ln w="1905">
                <a:solidFill>
                  <a:srgbClr val="00FF00"/>
                </a:solidFill>
              </a:ln>
              <a:solidFill>
                <a:srgbClr val="99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214554"/>
            <a:ext cx="8394734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>
              <a:buAutoNum type="arabicPeriod"/>
            </a:pPr>
            <a:r>
              <a:rPr lang="ru-RU" sz="6600" b="1" cap="none" spc="0" dirty="0" smtClean="0">
                <a:ln w="381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Лодка в лугах.</a:t>
            </a:r>
          </a:p>
          <a:p>
            <a:pPr marL="914400" indent="-914400">
              <a:buAutoNum type="arabicPeriod"/>
            </a:pPr>
            <a:r>
              <a:rPr lang="ru-RU" sz="6600" b="1" cap="none" spc="0" dirty="0" smtClean="0">
                <a:ln w="381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Чудо-грибок.</a:t>
            </a:r>
          </a:p>
          <a:p>
            <a:pPr marL="914400" indent="-914400">
              <a:buAutoNum type="arabicPeriod"/>
            </a:pPr>
            <a:r>
              <a:rPr lang="ru-RU" sz="6600" b="1" dirty="0" smtClean="0">
                <a:ln w="381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Рыжая пассажирка.</a:t>
            </a:r>
            <a:endParaRPr lang="ru-RU" sz="6600" b="1" cap="none" spc="0" dirty="0">
              <a:ln w="381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(стр.130)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246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786314" y="1714488"/>
            <a:ext cx="3609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  <a:endParaRPr lang="ru-RU" sz="5400" b="1" cap="none" spc="0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4876" y="3000372"/>
            <a:ext cx="35719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Белка в 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лодке 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214290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6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071546"/>
            <a:ext cx="8688597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Раннее весеннее утро. Узкая длинная лодка </a:t>
            </a:r>
            <a:r>
              <a:rPr lang="ru-RU" sz="2800" b="1" dirty="0" err="1" smtClean="0"/>
              <a:t>двига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лась</a:t>
            </a:r>
            <a:r>
              <a:rPr lang="ru-RU" sz="2800" b="1" dirty="0" smtClean="0"/>
              <a:t> через залитые речной водой луга. Местный </a:t>
            </a:r>
            <a:r>
              <a:rPr lang="ru-RU" sz="2800" b="1" dirty="0" err="1" smtClean="0"/>
              <a:t>ры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бак готовился ставить сеть на леща. Он медленно </a:t>
            </a:r>
          </a:p>
          <a:p>
            <a:r>
              <a:rPr lang="ru-RU" sz="2800" b="1" dirty="0" smtClean="0"/>
              <a:t>подъехал к кустам лозняка.</a:t>
            </a:r>
          </a:p>
          <a:p>
            <a:r>
              <a:rPr lang="ru-RU" sz="2800" b="1" dirty="0" smtClean="0"/>
              <a:t>   На одном из кустов среди редких ветвей рыбак раз-</a:t>
            </a:r>
          </a:p>
          <a:p>
            <a:r>
              <a:rPr lang="ru-RU" sz="2800" b="1" dirty="0" smtClean="0"/>
              <a:t>глядел странный рыжий грибок. Вдруг этот удиви-</a:t>
            </a:r>
          </a:p>
          <a:p>
            <a:r>
              <a:rPr lang="ru-RU" sz="2800" b="1" dirty="0" smtClean="0"/>
              <a:t>тельный гриб взлетел в воздух и прыгнул прямо в </a:t>
            </a:r>
            <a:r>
              <a:rPr lang="ru-RU" sz="2800" b="1" dirty="0" err="1" smtClean="0"/>
              <a:t>ры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бачью</a:t>
            </a:r>
            <a:r>
              <a:rPr lang="ru-RU" sz="2800" b="1" dirty="0" smtClean="0"/>
              <a:t> лодку.</a:t>
            </a:r>
          </a:p>
          <a:p>
            <a:r>
              <a:rPr lang="ru-RU" sz="2800" b="1" dirty="0" smtClean="0"/>
              <a:t>   Дивным </a:t>
            </a:r>
            <a:r>
              <a:rPr lang="ru-RU" sz="2800" b="1" dirty="0" err="1" smtClean="0"/>
              <a:t>чудо-грибком</a:t>
            </a:r>
            <a:r>
              <a:rPr lang="ru-RU" sz="2800" b="1" dirty="0" smtClean="0"/>
              <a:t> оказалась мокрая озябшая</a:t>
            </a:r>
          </a:p>
          <a:p>
            <a:r>
              <a:rPr lang="ru-RU" sz="2800" b="1" dirty="0" smtClean="0"/>
              <a:t>белочка. Рыбак довёз рыжую пассажирку до берега.</a:t>
            </a:r>
          </a:p>
          <a:p>
            <a:r>
              <a:rPr lang="ru-RU" sz="2800" b="1" dirty="0" smtClean="0"/>
              <a:t>Зверёк мгновенно выпрыгнул на сушу и убежал в лес-</a:t>
            </a:r>
          </a:p>
          <a:p>
            <a:r>
              <a:rPr lang="ru-RU" sz="2800" b="1" dirty="0" err="1" smtClean="0"/>
              <a:t>ную</a:t>
            </a:r>
            <a:r>
              <a:rPr lang="ru-RU" sz="2800" b="1" dirty="0" smtClean="0"/>
              <a:t> чащу.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214290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</a:rPr>
              <a:t>.</a:t>
            </a:r>
            <a:endParaRPr lang="ru-RU" sz="4800" b="0" cap="none" spc="0" dirty="0">
              <a:ln w="10160">
                <a:solidFill>
                  <a:srgbClr val="FF0000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785926"/>
            <a:ext cx="787491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FF00"/>
                  </a:solidFill>
                </a:ln>
                <a:solidFill>
                  <a:srgbClr val="0070C0"/>
                </a:solidFill>
              </a:rPr>
              <a:t>Когда происходили события?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FF00"/>
                  </a:solidFill>
                </a:ln>
                <a:solidFill>
                  <a:srgbClr val="0070C0"/>
                </a:solidFill>
              </a:rPr>
              <a:t>Почему лодка двигалась через луга?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FF00"/>
                  </a:solidFill>
                </a:ln>
                <a:solidFill>
                  <a:srgbClr val="0070C0"/>
                </a:solidFill>
              </a:rPr>
              <a:t>Что разглядел рыбак на одном из кустов </a:t>
            </a:r>
          </a:p>
          <a:p>
            <a:r>
              <a:rPr lang="ru-RU" sz="3200" b="1" dirty="0" smtClean="0">
                <a:ln>
                  <a:solidFill>
                    <a:srgbClr val="00FF00"/>
                  </a:solidFill>
                </a:ln>
                <a:solidFill>
                  <a:srgbClr val="0070C0"/>
                </a:solidFill>
              </a:rPr>
              <a:t>    лозняка?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FF00"/>
                  </a:solidFill>
                </a:ln>
                <a:solidFill>
                  <a:srgbClr val="0070C0"/>
                </a:solidFill>
              </a:rPr>
              <a:t>Что сделал странный гриб?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FF00"/>
                  </a:solidFill>
                </a:ln>
                <a:solidFill>
                  <a:srgbClr val="0070C0"/>
                </a:solidFill>
              </a:rPr>
              <a:t>Кто оказался этим грибком?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FF00"/>
                  </a:solidFill>
                </a:ln>
                <a:solidFill>
                  <a:srgbClr val="0070C0"/>
                </a:solidFill>
              </a:rPr>
              <a:t>Расскажите, как рыбак спас </a:t>
            </a:r>
            <a:r>
              <a:rPr lang="ru-RU" sz="3200" b="1" dirty="0" smtClean="0">
                <a:ln>
                  <a:solidFill>
                    <a:srgbClr val="00FF00"/>
                  </a:solidFill>
                </a:ln>
                <a:solidFill>
                  <a:srgbClr val="0070C0"/>
                </a:solidFill>
              </a:rPr>
              <a:t>белочку.</a:t>
            </a:r>
            <a:endParaRPr lang="ru-RU" sz="3200" b="1" dirty="0">
              <a:ln>
                <a:solidFill>
                  <a:srgbClr val="00FF00"/>
                </a:solidFill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Lod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428604"/>
            <a:ext cx="4214842" cy="3219086"/>
          </a:xfrm>
          <a:prstGeom prst="rect">
            <a:avLst/>
          </a:prstGeom>
        </p:spPr>
      </p:pic>
      <p:pic>
        <p:nvPicPr>
          <p:cNvPr id="4" name="Рисунок 3" descr="P51615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3246690"/>
            <a:ext cx="4238638" cy="318745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428604"/>
            <a:ext cx="4214842" cy="279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3606830"/>
            <a:ext cx="4214842" cy="28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429684" cy="616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285728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071546"/>
            <a:ext cx="848059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Раннее весеннее утро. Узкая длинная лодка </a:t>
            </a:r>
            <a:r>
              <a:rPr lang="ru-RU" sz="2800" b="1" dirty="0" err="1" smtClean="0"/>
              <a:t>двига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лась</a:t>
            </a:r>
            <a:r>
              <a:rPr lang="ru-RU" sz="2800" b="1" dirty="0" smtClean="0"/>
              <a:t> через залитые речной водой луга. Местный </a:t>
            </a:r>
            <a:r>
              <a:rPr lang="ru-RU" sz="2800" b="1" dirty="0" err="1" smtClean="0"/>
              <a:t>ры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бак готовился ставить сеть на леща. Он медленно </a:t>
            </a:r>
          </a:p>
          <a:p>
            <a:r>
              <a:rPr lang="ru-RU" sz="2800" b="1" dirty="0" smtClean="0"/>
              <a:t>подъехал к кустам лозняка.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2714620"/>
            <a:ext cx="865660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На одном из кустов среди редких ветвей рыбак раз-</a:t>
            </a:r>
          </a:p>
          <a:p>
            <a:r>
              <a:rPr lang="ru-RU" sz="2800" b="1" dirty="0" smtClean="0"/>
              <a:t>глядел странный рыжий грибок. Вдруг этот удиви-</a:t>
            </a:r>
          </a:p>
          <a:p>
            <a:r>
              <a:rPr lang="ru-RU" sz="2800" b="1" dirty="0" smtClean="0"/>
              <a:t>тельный гриб взлетел в воздух и прыгнул прямо в </a:t>
            </a:r>
            <a:r>
              <a:rPr lang="ru-RU" sz="2800" b="1" dirty="0" err="1" smtClean="0"/>
              <a:t>ры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бачью</a:t>
            </a:r>
            <a:r>
              <a:rPr lang="ru-RU" sz="2800" b="1" dirty="0" smtClean="0"/>
              <a:t> лодку.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4357694"/>
            <a:ext cx="868859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Дивным </a:t>
            </a:r>
            <a:r>
              <a:rPr lang="ru-RU" sz="2800" b="1" dirty="0" err="1" smtClean="0"/>
              <a:t>чудо-грибком</a:t>
            </a:r>
            <a:r>
              <a:rPr lang="ru-RU" sz="2800" b="1" dirty="0" smtClean="0"/>
              <a:t> оказалась мокрая озябшая</a:t>
            </a:r>
          </a:p>
          <a:p>
            <a:r>
              <a:rPr lang="ru-RU" sz="2800" b="1" dirty="0" smtClean="0"/>
              <a:t>белочка. Рыбак довёз рыжую пассажирку до берега.</a:t>
            </a:r>
          </a:p>
          <a:p>
            <a:r>
              <a:rPr lang="ru-RU" sz="2800" b="1" dirty="0" smtClean="0"/>
              <a:t>Зверёк мгновенно выпрыгнул на сушу и убежал в лес-</a:t>
            </a:r>
          </a:p>
          <a:p>
            <a:r>
              <a:rPr lang="ru-RU" sz="2800" b="1" dirty="0" err="1" smtClean="0"/>
              <a:t>ную</a:t>
            </a:r>
            <a:r>
              <a:rPr lang="ru-RU" sz="2800" b="1" dirty="0" smtClean="0"/>
              <a:t> чащу.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285728"/>
            <a:ext cx="720870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Объясните написание безударных </a:t>
            </a:r>
          </a:p>
          <a:p>
            <a:pPr algn="ctr"/>
            <a:r>
              <a:rPr lang="ru-RU" sz="36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гласных в словах</a:t>
            </a:r>
            <a:r>
              <a:rPr lang="ru-RU" sz="3600" b="1" cap="none" spc="0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  <a:endParaRPr lang="ru-RU" sz="3600" b="1" cap="none" spc="0" dirty="0">
              <a:ln w="28575" cmpd="sng">
                <a:solidFill>
                  <a:srgbClr val="FF66FF">
                    <a:alpha val="55000"/>
                  </a:srgbClr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857364"/>
            <a:ext cx="8215370" cy="3477875"/>
          </a:xfrm>
          <a:prstGeom prst="rect">
            <a:avLst/>
          </a:prstGeom>
          <a:noFill/>
        </p:spPr>
        <p:txBody>
          <a:bodyPr wrap="square" lIns="91440" tIns="45720" rIns="91440" bIns="45720" numCol="2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зняк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твях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азгл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дел          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гр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бок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вительный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взл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тел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о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залась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зв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рёк</a:t>
            </a:r>
          </a:p>
          <a:p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уб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жал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285728"/>
            <a:ext cx="729007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Проверь согласные корня в словах</a:t>
            </a:r>
            <a:r>
              <a:rPr lang="ru-RU" sz="3600" b="1" cap="none" spc="0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  <a:endParaRPr lang="ru-RU" sz="3600" b="1" cap="none" spc="0" dirty="0">
              <a:ln w="28575" cmpd="sng">
                <a:solidFill>
                  <a:srgbClr val="FF66FF">
                    <a:alpha val="55000"/>
                  </a:srgbClr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142984"/>
            <a:ext cx="2380780" cy="48320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</a:t>
            </a:r>
            <a:r>
              <a:rPr lang="ru-RU" sz="4400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кая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ло</a:t>
            </a:r>
            <a:r>
              <a:rPr lang="ru-RU" sz="4400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</a:t>
            </a:r>
          </a:p>
          <a:p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мес</a:t>
            </a:r>
            <a:r>
              <a:rPr lang="ru-RU" sz="44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ные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ре</a:t>
            </a:r>
            <a:r>
              <a:rPr lang="ru-RU" sz="4400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ких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ри</a:t>
            </a:r>
            <a:r>
              <a:rPr lang="ru-RU" sz="44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озя</a:t>
            </a:r>
            <a:r>
              <a:rPr lang="ru-RU" sz="4400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шая</a:t>
            </a:r>
          </a:p>
          <a:p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довё</a:t>
            </a:r>
            <a:r>
              <a:rPr lang="ru-RU" sz="44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endParaRPr lang="ru-RU" sz="4400" b="1" u="sng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4546" y="1142984"/>
            <a:ext cx="18117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у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ок 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1785926"/>
            <a:ext cx="27596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ло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очка 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2500306"/>
            <a:ext cx="21612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мес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 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3214686"/>
            <a:ext cx="22053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ре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ок 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3857628"/>
            <a:ext cx="22413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гри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ы 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0364" y="4500570"/>
            <a:ext cx="26164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зя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нуть 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2" y="5214950"/>
            <a:ext cx="20267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ве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ёт 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405</Words>
  <PresentationFormat>Экран (4:3)</PresentationFormat>
  <Paragraphs>102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43</cp:revision>
  <dcterms:modified xsi:type="dcterms:W3CDTF">2011-10-18T02:25:24Z</dcterms:modified>
</cp:coreProperties>
</file>