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9" r:id="rId3"/>
    <p:sldId id="272" r:id="rId4"/>
    <p:sldId id="265" r:id="rId5"/>
    <p:sldId id="269" r:id="rId6"/>
    <p:sldId id="273" r:id="rId7"/>
    <p:sldId id="268" r:id="rId8"/>
    <p:sldId id="267" r:id="rId9"/>
    <p:sldId id="274" r:id="rId10"/>
    <p:sldId id="270" r:id="rId11"/>
    <p:sldId id="266" r:id="rId12"/>
    <p:sldId id="264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C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2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13.10.2011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13.10.2011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13.10.2011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13.10.2011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13.10.2011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13.10.2011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13.10.2011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13.10.2011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13.10.2011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13.10.2011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13.10.2011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6FFCC">
            <a:alpha val="18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13.10.2011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D:\презентации электроные уроки\ИЗГОТОВЛЕНИЕ\100 новых фонов для презентаций\Новые фоны 100 штук\15а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1285852" y="2285992"/>
            <a:ext cx="7429552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dirty="0" smtClean="0"/>
              <a:t>Поперёк крылечка лёг </a:t>
            </a:r>
            <a:br>
              <a:rPr lang="ru-RU" sz="4400" b="1" dirty="0" smtClean="0"/>
            </a:br>
            <a:r>
              <a:rPr lang="ru-RU" sz="4400" b="1" dirty="0" err="1" smtClean="0"/>
              <a:t>Лохмоногий</a:t>
            </a:r>
            <a:r>
              <a:rPr lang="ru-RU" sz="4400" b="1" dirty="0" smtClean="0"/>
              <a:t> наш замок. </a:t>
            </a:r>
            <a:br>
              <a:rPr lang="ru-RU" sz="4400" b="1" dirty="0" smtClean="0"/>
            </a:br>
            <a:r>
              <a:rPr lang="ru-RU" sz="4400" b="1" dirty="0" smtClean="0"/>
              <a:t>Но и ночью он, и днём </a:t>
            </a:r>
            <a:br>
              <a:rPr lang="ru-RU" sz="4400" b="1" dirty="0" smtClean="0"/>
            </a:br>
            <a:r>
              <a:rPr lang="ru-RU" sz="4400" b="1" dirty="0" smtClean="0"/>
              <a:t>Чужаков не пустит в дом. </a:t>
            </a:r>
            <a:endParaRPr lang="ru-RU" sz="4400" b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643042" y="785794"/>
            <a:ext cx="5252080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cap="none" spc="0" dirty="0" smtClean="0">
                <a:ln w="10160">
                  <a:solidFill>
                    <a:srgbClr val="FF0000"/>
                  </a:solidFill>
                  <a:prstDash val="solid"/>
                </a:ln>
                <a:solidFill>
                  <a:srgbClr val="7030A0"/>
                </a:solidFill>
              </a:rPr>
              <a:t>Отгадайте загадку</a:t>
            </a:r>
            <a:r>
              <a:rPr lang="ru-RU" sz="4800" b="0" cap="none" spc="0" dirty="0" smtClean="0">
                <a:ln w="10160">
                  <a:solidFill>
                    <a:srgbClr val="FF0000"/>
                  </a:solidFill>
                  <a:prstDash val="solid"/>
                </a:ln>
                <a:solidFill>
                  <a:srgbClr val="7030A0"/>
                </a:solidFill>
              </a:rPr>
              <a:t>.</a:t>
            </a:r>
            <a:endParaRPr lang="ru-RU" sz="4800" b="0" cap="none" spc="0" dirty="0">
              <a:ln w="10160">
                <a:solidFill>
                  <a:srgbClr val="FF0000"/>
                </a:solidFill>
                <a:prstDash val="solid"/>
              </a:ln>
              <a:solidFill>
                <a:srgbClr val="7030A0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62000" y="571500"/>
            <a:ext cx="7620000" cy="5715000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D:\презентации электроные уроки\ИЗГОТОВЛЕНИЕ\100 новых фонов для презентаций\Новые фоны 100 штук\15а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1214414" y="285728"/>
            <a:ext cx="7241854" cy="172354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ru-RU" sz="4000" b="1" dirty="0" smtClean="0">
                <a:ln w="900" cmpd="sng">
                  <a:solidFill>
                    <a:srgbClr val="FF0000">
                      <a:alpha val="55000"/>
                    </a:srgbClr>
                  </a:solidFill>
                  <a:prstDash val="solid"/>
                </a:ln>
                <a:solidFill>
                  <a:srgbClr val="7030A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Замените </a:t>
            </a:r>
            <a:r>
              <a:rPr lang="ru-RU" sz="4000" b="1" dirty="0" smtClean="0">
                <a:ln w="900" cmpd="sng">
                  <a:solidFill>
                    <a:srgbClr val="FF0000">
                      <a:alpha val="55000"/>
                    </a:srgbClr>
                  </a:solidFill>
                  <a:prstDash val="solid"/>
                </a:ln>
                <a:solidFill>
                  <a:srgbClr val="7030A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близкими </a:t>
            </a:r>
            <a:r>
              <a:rPr lang="ru-RU" sz="4000" b="1" dirty="0" smtClean="0">
                <a:ln w="900" cmpd="sng">
                  <a:solidFill>
                    <a:srgbClr val="FF0000">
                      <a:alpha val="55000"/>
                    </a:srgbClr>
                  </a:solidFill>
                  <a:prstDash val="solid"/>
                </a:ln>
                <a:solidFill>
                  <a:srgbClr val="7030A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по смыслу </a:t>
            </a:r>
            <a:endParaRPr lang="ru-RU" sz="4000" b="1" dirty="0" smtClean="0">
              <a:ln w="900" cmpd="sng">
                <a:solidFill>
                  <a:srgbClr val="FF0000">
                    <a:alpha val="55000"/>
                  </a:srgbClr>
                </a:solidFill>
                <a:prstDash val="solid"/>
              </a:ln>
              <a:solidFill>
                <a:srgbClr val="7030A0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  <a:p>
            <a:r>
              <a:rPr lang="ru-RU" sz="4000" b="1" dirty="0" smtClean="0">
                <a:ln w="900" cmpd="sng">
                  <a:solidFill>
                    <a:srgbClr val="FF0000">
                      <a:alpha val="55000"/>
                    </a:srgbClr>
                  </a:solidFill>
                  <a:prstDash val="solid"/>
                </a:ln>
                <a:solidFill>
                  <a:srgbClr val="7030A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с</a:t>
            </a:r>
            <a:r>
              <a:rPr lang="ru-RU" sz="4000" b="1" dirty="0" smtClean="0">
                <a:ln w="900" cmpd="sng">
                  <a:solidFill>
                    <a:srgbClr val="FF0000">
                      <a:alpha val="55000"/>
                    </a:srgbClr>
                  </a:solidFill>
                  <a:prstDash val="solid"/>
                </a:ln>
                <a:solidFill>
                  <a:srgbClr val="7030A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ловами</a:t>
            </a:r>
            <a:r>
              <a:rPr lang="ru-RU" sz="4000" b="1" dirty="0" smtClean="0">
                <a:ln w="900" cmpd="sng">
                  <a:solidFill>
                    <a:srgbClr val="FF0000">
                      <a:alpha val="55000"/>
                    </a:srgbClr>
                  </a:solidFill>
                  <a:prstDash val="solid"/>
                </a:ln>
                <a:solidFill>
                  <a:srgbClr val="7030A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  </a:t>
            </a:r>
            <a:r>
              <a:rPr lang="ru-RU" sz="6600" b="1" dirty="0" smtClean="0">
                <a:ln w="900" cmpd="sng">
                  <a:solidFill>
                    <a:srgbClr val="00B0F0">
                      <a:alpha val="55000"/>
                    </a:srgb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скулила</a:t>
            </a:r>
            <a:r>
              <a:rPr lang="ru-RU" sz="6600" b="1" dirty="0" smtClean="0">
                <a:ln w="900" cmpd="sng">
                  <a:solidFill>
                    <a:srgbClr val="FF0000">
                      <a:alpha val="55000"/>
                    </a:srgbClr>
                  </a:solidFill>
                  <a:prstDash val="solid"/>
                </a:ln>
                <a:solidFill>
                  <a:srgbClr val="7030A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.</a:t>
            </a:r>
            <a:endParaRPr lang="ru-RU" sz="4000" b="1" cap="none" spc="0" dirty="0">
              <a:ln w="900" cmpd="sng">
                <a:solidFill>
                  <a:srgbClr val="FF0000">
                    <a:alpha val="55000"/>
                  </a:srgbClr>
                </a:solidFill>
                <a:prstDash val="solid"/>
              </a:ln>
              <a:solidFill>
                <a:srgbClr val="7030A0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000232" y="2214554"/>
            <a:ext cx="4989251" cy="304698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96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66FFCC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Плакала,</a:t>
            </a:r>
          </a:p>
          <a:p>
            <a:pPr algn="ctr"/>
            <a:r>
              <a:rPr lang="ru-RU" sz="96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66FFCC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в</a:t>
            </a:r>
            <a:r>
              <a:rPr lang="ru-RU" sz="96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66FFCC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ыла.</a:t>
            </a:r>
            <a:endParaRPr lang="ru-RU" sz="96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rgbClr val="66FFCC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D:\презентации электроные уроки\ИЗГОТОВЛЕНИЕ\100 новых фонов для презентаций\Новые фоны 100 штук\15а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1000100" y="285728"/>
            <a:ext cx="7492307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cap="none" spc="0" dirty="0" smtClean="0">
                <a:ln w="1905">
                  <a:solidFill>
                    <a:srgbClr val="7030A0"/>
                  </a:solidFill>
                </a:ln>
                <a:solidFill>
                  <a:srgbClr val="7030A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Напиши изложение по плану.</a:t>
            </a:r>
            <a:endParaRPr lang="ru-RU" sz="4400" b="1" cap="none" spc="0" dirty="0">
              <a:ln w="1905">
                <a:solidFill>
                  <a:srgbClr val="7030A0"/>
                </a:solidFill>
              </a:ln>
              <a:solidFill>
                <a:srgbClr val="7030A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57158" y="1928802"/>
            <a:ext cx="8241552" cy="280076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914400" indent="-914400"/>
            <a:r>
              <a:rPr lang="ru-RU" sz="4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1. Двойка.</a:t>
            </a:r>
          </a:p>
          <a:p>
            <a:pPr marL="914400" indent="-914400"/>
            <a:r>
              <a:rPr lang="ru-RU" sz="44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2. Малыши обижают Двойку.</a:t>
            </a:r>
          </a:p>
          <a:p>
            <a:pPr marL="914400" indent="-914400"/>
            <a:r>
              <a:rPr lang="ru-RU" sz="4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3. Мария Ивановна журит ребят.</a:t>
            </a:r>
          </a:p>
          <a:p>
            <a:pPr marL="914400" indent="-914400"/>
            <a:r>
              <a:rPr lang="ru-RU" sz="44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4. Двойка – умница.</a:t>
            </a:r>
            <a:endParaRPr lang="ru-RU" sz="44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3" descr="D:\презентации электроные уроки\ИЗГОТОВЛЕНИЕ\100 новых фонов для презентаций\Новые фоны 100 штук\15а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1142976" y="928670"/>
            <a:ext cx="7072362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                                                                  Материалы:</a:t>
            </a:r>
          </a:p>
          <a:p>
            <a:r>
              <a:rPr lang="ru-RU" b="1" dirty="0" smtClean="0"/>
              <a:t>загадки-</a:t>
            </a:r>
            <a:r>
              <a:rPr lang="en-US" b="1" dirty="0" smtClean="0"/>
              <a:t>http://detkam.e-papa.ru/</a:t>
            </a:r>
            <a:r>
              <a:rPr lang="ru-RU" b="1" dirty="0" smtClean="0"/>
              <a:t> </a:t>
            </a:r>
          </a:p>
          <a:p>
            <a:r>
              <a:rPr lang="ru-RU" b="1" dirty="0" smtClean="0"/>
              <a:t>фото и рамки Интернет сайты</a:t>
            </a:r>
          </a:p>
          <a:p>
            <a:r>
              <a:rPr lang="ru-RU" b="1" dirty="0" smtClean="0"/>
              <a:t>ББК 74.26 </a:t>
            </a:r>
          </a:p>
          <a:p>
            <a:r>
              <a:rPr lang="ru-RU" b="1" dirty="0" smtClean="0"/>
              <a:t>УДК 373.167. 1. 808. 2</a:t>
            </a:r>
          </a:p>
          <a:p>
            <a:r>
              <a:rPr lang="ru-RU" b="1" dirty="0" smtClean="0"/>
              <a:t>Нина Николаевна Максимук </a:t>
            </a:r>
          </a:p>
          <a:p>
            <a:r>
              <a:rPr lang="ru-RU" b="1" dirty="0" smtClean="0"/>
              <a:t>Сборник текстов для изложений. 2-4 классы</a:t>
            </a:r>
          </a:p>
          <a:p>
            <a:r>
              <a:rPr lang="ru-RU" b="1" dirty="0" smtClean="0"/>
              <a:t>Учебно-методическое издание</a:t>
            </a:r>
          </a:p>
          <a:p>
            <a:r>
              <a:rPr lang="ru-RU" b="1" dirty="0" smtClean="0"/>
              <a:t>Москва </a:t>
            </a:r>
            <a:r>
              <a:rPr lang="ru-RU" b="1" dirty="0" smtClean="0">
                <a:latin typeface="Arial Unicode MS"/>
                <a:ea typeface="Arial Unicode MS"/>
                <a:cs typeface="Arial Unicode MS"/>
              </a:rPr>
              <a:t>•</a:t>
            </a:r>
            <a:r>
              <a:rPr lang="ru-RU" b="1" dirty="0" smtClean="0"/>
              <a:t> «</a:t>
            </a:r>
            <a:r>
              <a:rPr lang="ru-RU" b="1" dirty="0" err="1" smtClean="0"/>
              <a:t>Вако</a:t>
            </a:r>
            <a:r>
              <a:rPr lang="ru-RU" b="1" dirty="0" smtClean="0"/>
              <a:t>»:2009г. 192с. </a:t>
            </a:r>
            <a:r>
              <a:rPr lang="ru-RU" b="1" smtClean="0"/>
              <a:t>(стр.163) </a:t>
            </a:r>
            <a:r>
              <a:rPr lang="ru-RU" b="1" dirty="0" smtClean="0"/>
              <a:t>-</a:t>
            </a:r>
          </a:p>
          <a:p>
            <a:r>
              <a:rPr lang="ru-RU" b="1" dirty="0" smtClean="0"/>
              <a:t>(Мастерская учителя).</a:t>
            </a:r>
            <a:r>
              <a:rPr lang="en-US" b="1" dirty="0" smtClean="0"/>
              <a:t> </a:t>
            </a:r>
            <a:endParaRPr lang="ru-RU" b="1" dirty="0" smtClean="0"/>
          </a:p>
          <a:p>
            <a:endParaRPr lang="ru-RU" b="1" dirty="0" smtClean="0"/>
          </a:p>
          <a:p>
            <a:endParaRPr lang="ru-RU" b="1" dirty="0" smtClean="0"/>
          </a:p>
        </p:txBody>
      </p:sp>
      <p:sp>
        <p:nvSpPr>
          <p:cNvPr id="3" name="Text Box 4"/>
          <p:cNvSpPr txBox="1">
            <a:spLocks noChangeArrowheads="1"/>
          </p:cNvSpPr>
          <p:nvPr/>
        </p:nvSpPr>
        <p:spPr bwMode="auto">
          <a:xfrm>
            <a:off x="4286248" y="4429132"/>
            <a:ext cx="3423694" cy="1631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000" b="1" dirty="0" smtClean="0"/>
              <a:t>Презентацию подготовила</a:t>
            </a:r>
          </a:p>
          <a:p>
            <a:r>
              <a:rPr lang="ru-RU" sz="2000" b="1" dirty="0" smtClean="0"/>
              <a:t> учитель начальных классов</a:t>
            </a:r>
          </a:p>
          <a:p>
            <a:r>
              <a:rPr lang="ru-RU" sz="2000" b="1" dirty="0" smtClean="0"/>
              <a:t>СГОД </a:t>
            </a:r>
            <a:r>
              <a:rPr lang="ru-RU" sz="2000" b="1" dirty="0"/>
              <a:t>№ 8 города Талгара</a:t>
            </a:r>
          </a:p>
          <a:p>
            <a:r>
              <a:rPr lang="ru-RU" sz="2000" b="1" dirty="0" err="1"/>
              <a:t>Алматинской</a:t>
            </a:r>
            <a:r>
              <a:rPr lang="ru-RU" sz="2000" b="1" dirty="0"/>
              <a:t> </a:t>
            </a:r>
            <a:r>
              <a:rPr lang="ru-RU" sz="2000" b="1" dirty="0" smtClean="0"/>
              <a:t>области</a:t>
            </a:r>
          </a:p>
          <a:p>
            <a:r>
              <a:rPr lang="ru-RU" sz="2000" b="1" dirty="0" smtClean="0"/>
              <a:t>Семёнова Елена Васильевна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Прямоугольник 2"/>
          <p:cNvSpPr/>
          <p:nvPr/>
        </p:nvSpPr>
        <p:spPr>
          <a:xfrm>
            <a:off x="1214414" y="1785926"/>
            <a:ext cx="3609578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900" cmpd="sng">
                  <a:solidFill>
                    <a:srgbClr val="7030A0">
                      <a:alpha val="55000"/>
                    </a:srgbClr>
                  </a:solidFill>
                  <a:prstDash val="solid"/>
                </a:ln>
                <a:solidFill>
                  <a:srgbClr val="00FF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Изложение</a:t>
            </a:r>
          </a:p>
          <a:p>
            <a:pPr algn="ctr"/>
            <a:r>
              <a:rPr lang="ru-RU" sz="5400" b="1" dirty="0" smtClean="0">
                <a:ln w="900" cmpd="sng">
                  <a:solidFill>
                    <a:srgbClr val="7030A0">
                      <a:alpha val="55000"/>
                    </a:srgbClr>
                  </a:solidFill>
                  <a:prstDash val="solid"/>
                </a:ln>
                <a:solidFill>
                  <a:schemeClr val="bg1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Д</a:t>
            </a:r>
            <a:r>
              <a:rPr lang="ru-RU" sz="5400" b="1" dirty="0" smtClean="0">
                <a:ln w="900" cmpd="sng">
                  <a:solidFill>
                    <a:srgbClr val="7030A0">
                      <a:alpha val="55000"/>
                    </a:srgbClr>
                  </a:solidFill>
                  <a:prstDash val="solid"/>
                </a:ln>
                <a:solidFill>
                  <a:schemeClr val="bg1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войка</a:t>
            </a:r>
            <a:endParaRPr lang="ru-RU" sz="5400" b="1" cap="none" spc="0" dirty="0">
              <a:ln w="900" cmpd="sng">
                <a:solidFill>
                  <a:srgbClr val="7030A0">
                    <a:alpha val="55000"/>
                  </a:srgbClr>
                </a:solidFill>
                <a:prstDash val="solid"/>
              </a:ln>
              <a:solidFill>
                <a:schemeClr val="bg1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D:\презентации электроные уроки\ИЗГОТОВЛЕНИЕ\100 новых фонов для презентаций\Новые фоны 100 штук\15а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1643042" y="0"/>
            <a:ext cx="6149248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000" b="1" dirty="0" smtClean="0">
                <a:ln w="28575" cmpd="sng">
                  <a:solidFill>
                    <a:srgbClr val="FF0000">
                      <a:alpha val="55000"/>
                    </a:srgbClr>
                  </a:solidFill>
                  <a:prstDash val="solid"/>
                </a:ln>
                <a:solidFill>
                  <a:srgbClr val="00FF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Прочитайте текст:</a:t>
            </a:r>
            <a:endParaRPr lang="ru-RU" sz="6000" b="1" cap="none" spc="0" dirty="0">
              <a:ln w="28575" cmpd="sng">
                <a:solidFill>
                  <a:srgbClr val="FF0000">
                    <a:alpha val="55000"/>
                  </a:srgbClr>
                </a:solidFill>
                <a:prstDash val="solid"/>
              </a:ln>
              <a:solidFill>
                <a:srgbClr val="00FF00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85720" y="1071546"/>
            <a:ext cx="8680646" cy="45243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    На школьном дворе жила кудлатая собачонка. Её звали </a:t>
            </a:r>
          </a:p>
          <a:p>
            <a:r>
              <a:rPr lang="ru-RU" sz="2400" b="1" dirty="0" smtClean="0"/>
              <a:t>Двойкой. Почему ей дали такую кличку, никто не знал.</a:t>
            </a:r>
          </a:p>
          <a:p>
            <a:r>
              <a:rPr lang="ru-RU" sz="2400" b="1" dirty="0" smtClean="0"/>
              <a:t>    Все малыши обижали Двойку. В неё бросали камни, </a:t>
            </a:r>
            <a:r>
              <a:rPr lang="ru-RU" sz="2400" b="1" dirty="0" err="1" smtClean="0"/>
              <a:t>загоня</a:t>
            </a:r>
            <a:r>
              <a:rPr lang="ru-RU" sz="2400" b="1" dirty="0" smtClean="0"/>
              <a:t>-</a:t>
            </a:r>
          </a:p>
          <a:p>
            <a:r>
              <a:rPr lang="ru-RU" sz="2400" b="1" dirty="0" smtClean="0"/>
              <a:t>ли её в кусты. Собака жалобно скулила.</a:t>
            </a:r>
          </a:p>
          <a:p>
            <a:r>
              <a:rPr lang="ru-RU" sz="2400" b="1" dirty="0" smtClean="0"/>
              <a:t>    Однажды учительница Марья Ивановна увидела это и </a:t>
            </a:r>
            <a:r>
              <a:rPr lang="ru-RU" sz="2400" b="1" dirty="0" err="1" smtClean="0"/>
              <a:t>пожу</a:t>
            </a:r>
            <a:r>
              <a:rPr lang="ru-RU" sz="2400" b="1" dirty="0" smtClean="0"/>
              <a:t>-</a:t>
            </a:r>
          </a:p>
          <a:p>
            <a:r>
              <a:rPr lang="ru-RU" sz="2400" b="1" dirty="0" smtClean="0"/>
              <a:t>рила ребят. Нельзя </a:t>
            </a:r>
            <a:r>
              <a:rPr lang="ru-RU" sz="2400" b="1" dirty="0" smtClean="0"/>
              <a:t>относиться </a:t>
            </a:r>
            <a:r>
              <a:rPr lang="ru-RU" sz="2400" b="1" dirty="0" smtClean="0"/>
              <a:t>плохо к собаке только за то, что</a:t>
            </a:r>
          </a:p>
          <a:p>
            <a:r>
              <a:rPr lang="ru-RU" sz="2400" b="1" dirty="0" smtClean="0"/>
              <a:t>у неё плохое имя. Ведь не по имени судят, а по тому, кому оно</a:t>
            </a:r>
          </a:p>
          <a:p>
            <a:r>
              <a:rPr lang="ru-RU" sz="2400" b="1" dirty="0" smtClean="0"/>
              <a:t>принадлежит.</a:t>
            </a:r>
          </a:p>
          <a:p>
            <a:r>
              <a:rPr lang="ru-RU" sz="2400" b="1" dirty="0" smtClean="0"/>
              <a:t>    Малыши задумались над словами учительницы. Потом они</a:t>
            </a:r>
          </a:p>
          <a:p>
            <a:r>
              <a:rPr lang="ru-RU" sz="2400" b="1" dirty="0" smtClean="0"/>
              <a:t>приласкали Двойку и угостили ее кто чем мог. </a:t>
            </a:r>
            <a:r>
              <a:rPr lang="ru-RU" sz="2400" b="1" dirty="0" smtClean="0"/>
              <a:t>Вскоре </a:t>
            </a:r>
            <a:r>
              <a:rPr lang="ru-RU" sz="2400" b="1" dirty="0" err="1" smtClean="0"/>
              <a:t>оказа</a:t>
            </a:r>
            <a:r>
              <a:rPr lang="ru-RU" sz="2400" b="1" dirty="0" smtClean="0"/>
              <a:t>-</a:t>
            </a:r>
          </a:p>
          <a:p>
            <a:r>
              <a:rPr lang="ru-RU" sz="2400" b="1" dirty="0" smtClean="0"/>
              <a:t>лось, что Двойка очень хорошая и понятливая собачонка. Её </a:t>
            </a:r>
          </a:p>
          <a:p>
            <a:r>
              <a:rPr lang="ru-RU" sz="2400" b="1" dirty="0" smtClean="0"/>
              <a:t>даже хотели назвать Пятёркой. Но разве дело в названии? </a:t>
            </a:r>
            <a:endParaRPr lang="ru-RU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D:\презентации электроные уроки\ИЗГОТОВЛЕНИЕ\100 новых фонов для презентаций\Новые фоны 100 штук\15а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8" y="357166"/>
            <a:ext cx="8501122" cy="62151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D:\презентации электроные уроки\ИЗГОТОВЛЕНИЕ\100 новых фонов для презентаций\Новые фоны 100 штук\15а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1428728" y="214290"/>
            <a:ext cx="6695808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000" b="1" cap="none" spc="0" dirty="0" smtClean="0">
                <a:ln w="10160">
                  <a:solidFill>
                    <a:sysClr val="windowText" lastClr="000000"/>
                  </a:solidFill>
                  <a:prstDash val="solid"/>
                </a:ln>
                <a:solidFill>
                  <a:srgbClr val="9900FF"/>
                </a:solidFill>
              </a:rPr>
              <a:t>Ответь на вопросы</a:t>
            </a:r>
            <a:r>
              <a:rPr lang="ru-RU" sz="6000" b="0" cap="none" spc="0" dirty="0" smtClean="0">
                <a:ln w="10160">
                  <a:solidFill>
                    <a:sysClr val="windowText" lastClr="000000"/>
                  </a:solidFill>
                  <a:prstDash val="solid"/>
                </a:ln>
                <a:solidFill>
                  <a:srgbClr val="9900FF"/>
                </a:solidFill>
              </a:rPr>
              <a:t>.</a:t>
            </a:r>
            <a:endParaRPr lang="ru-RU" sz="6000" b="0" cap="none" spc="0" dirty="0">
              <a:ln w="10160">
                <a:solidFill>
                  <a:sysClr val="windowText" lastClr="000000"/>
                </a:solidFill>
                <a:prstDash val="solid"/>
              </a:ln>
              <a:solidFill>
                <a:srgbClr val="9900FF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57158" y="1857364"/>
            <a:ext cx="8136779" cy="30469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ru-RU" sz="3200" b="1" dirty="0" smtClean="0">
                <a:ln>
                  <a:solidFill>
                    <a:srgbClr val="FF0000"/>
                  </a:solidFill>
                </a:ln>
                <a:solidFill>
                  <a:srgbClr val="7030A0"/>
                </a:solidFill>
              </a:rPr>
              <a:t>Как звали собачонку?</a:t>
            </a:r>
          </a:p>
          <a:p>
            <a:pPr>
              <a:buFont typeface="Wingdings" pitchFamily="2" charset="2"/>
              <a:buChar char="Ø"/>
            </a:pPr>
            <a:r>
              <a:rPr lang="ru-RU" sz="3200" b="1" dirty="0" smtClean="0">
                <a:ln>
                  <a:solidFill>
                    <a:srgbClr val="FF0000"/>
                  </a:solidFill>
                </a:ln>
                <a:solidFill>
                  <a:srgbClr val="7030A0"/>
                </a:solidFill>
              </a:rPr>
              <a:t>Как относились к ней малыши?</a:t>
            </a:r>
          </a:p>
          <a:p>
            <a:pPr>
              <a:buFont typeface="Wingdings" pitchFamily="2" charset="2"/>
              <a:buChar char="Ø"/>
            </a:pPr>
            <a:r>
              <a:rPr lang="ru-RU" sz="3200" b="1" dirty="0" smtClean="0">
                <a:ln>
                  <a:solidFill>
                    <a:srgbClr val="FF0000"/>
                  </a:solidFill>
                </a:ln>
                <a:solidFill>
                  <a:srgbClr val="7030A0"/>
                </a:solidFill>
              </a:rPr>
              <a:t>О чём с ними говорила Мария Ивановна?</a:t>
            </a:r>
          </a:p>
          <a:p>
            <a:pPr>
              <a:buFont typeface="Wingdings" pitchFamily="2" charset="2"/>
              <a:buChar char="Ø"/>
            </a:pPr>
            <a:r>
              <a:rPr lang="ru-RU" sz="3200" b="1" dirty="0" smtClean="0">
                <a:ln>
                  <a:solidFill>
                    <a:srgbClr val="FF0000"/>
                  </a:solidFill>
                </a:ln>
                <a:solidFill>
                  <a:srgbClr val="7030A0"/>
                </a:solidFill>
              </a:rPr>
              <a:t>Как вели себя дети после этого разговора?</a:t>
            </a:r>
          </a:p>
          <a:p>
            <a:pPr>
              <a:buFont typeface="Wingdings" pitchFamily="2" charset="2"/>
              <a:buChar char="Ø"/>
            </a:pPr>
            <a:r>
              <a:rPr lang="ru-RU" sz="3200" b="1" dirty="0" smtClean="0">
                <a:ln>
                  <a:solidFill>
                    <a:srgbClr val="FF0000"/>
                  </a:solidFill>
                </a:ln>
                <a:solidFill>
                  <a:srgbClr val="7030A0"/>
                </a:solidFill>
              </a:rPr>
              <a:t>Что они узнали о Двойке?</a:t>
            </a:r>
          </a:p>
          <a:p>
            <a:pPr>
              <a:buFont typeface="Wingdings" pitchFamily="2" charset="2"/>
              <a:buChar char="Ø"/>
            </a:pPr>
            <a:r>
              <a:rPr lang="ru-RU" sz="3200" b="1" dirty="0" smtClean="0">
                <a:ln>
                  <a:solidFill>
                    <a:srgbClr val="FF0000"/>
                  </a:solidFill>
                </a:ln>
                <a:solidFill>
                  <a:srgbClr val="7030A0"/>
                </a:solidFill>
              </a:rPr>
              <a:t>Почему Двойке не поменяли имя?</a:t>
            </a:r>
            <a:endParaRPr lang="ru-RU" sz="3200" b="1" dirty="0">
              <a:ln>
                <a:solidFill>
                  <a:srgbClr val="FF0000"/>
                </a:solidFill>
              </a:ln>
              <a:solidFill>
                <a:srgbClr val="7030A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D:\презентации электроные уроки\ИЗГОТОВЛЕНИЕ\100 новых фонов для презентаций\Новые фоны 100 штук\15а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1571604" y="285728"/>
            <a:ext cx="6488956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dirty="0" smtClean="0">
                <a:ln w="28575" cmpd="sng">
                  <a:solidFill>
                    <a:srgbClr val="FF0000">
                      <a:alpha val="55000"/>
                    </a:srgbClr>
                  </a:solidFill>
                  <a:prstDash val="solid"/>
                </a:ln>
                <a:solidFill>
                  <a:srgbClr val="7030A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Прочитай и перескажи:</a:t>
            </a:r>
            <a:endParaRPr lang="ru-RU" sz="4800" b="1" cap="none" spc="0" dirty="0">
              <a:ln w="28575" cmpd="sng">
                <a:solidFill>
                  <a:srgbClr val="FF0000">
                    <a:alpha val="55000"/>
                  </a:srgbClr>
                </a:solidFill>
                <a:prstDash val="solid"/>
              </a:ln>
              <a:solidFill>
                <a:srgbClr val="7030A0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85720" y="1357298"/>
            <a:ext cx="8680646" cy="45243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    На школьном дворе жила кудлатая собачонка. Её звали </a:t>
            </a:r>
          </a:p>
          <a:p>
            <a:r>
              <a:rPr lang="ru-RU" sz="2400" b="1" dirty="0" smtClean="0"/>
              <a:t>Двойкой. Почему ей дали такую кличку, никто не знал.</a:t>
            </a:r>
          </a:p>
          <a:p>
            <a:r>
              <a:rPr lang="ru-RU" sz="2400" b="1" dirty="0" smtClean="0"/>
              <a:t>    Все малыши обижали Двойку. В неё бросали камни, </a:t>
            </a:r>
            <a:r>
              <a:rPr lang="ru-RU" sz="2400" b="1" dirty="0" err="1" smtClean="0"/>
              <a:t>загоня</a:t>
            </a:r>
            <a:r>
              <a:rPr lang="ru-RU" sz="2400" b="1" dirty="0" smtClean="0"/>
              <a:t>-</a:t>
            </a:r>
          </a:p>
          <a:p>
            <a:r>
              <a:rPr lang="ru-RU" sz="2400" b="1" dirty="0" smtClean="0"/>
              <a:t>ли её в кусты. Собака жалобно скулила.</a:t>
            </a:r>
          </a:p>
          <a:p>
            <a:r>
              <a:rPr lang="ru-RU" sz="2400" b="1" dirty="0" smtClean="0"/>
              <a:t>    Однажды учительница Марья Ивановна увидела это и </a:t>
            </a:r>
            <a:r>
              <a:rPr lang="ru-RU" sz="2400" b="1" dirty="0" err="1" smtClean="0"/>
              <a:t>пожу</a:t>
            </a:r>
            <a:r>
              <a:rPr lang="ru-RU" sz="2400" b="1" dirty="0" smtClean="0"/>
              <a:t>-</a:t>
            </a:r>
          </a:p>
          <a:p>
            <a:r>
              <a:rPr lang="ru-RU" sz="2400" b="1" dirty="0" smtClean="0"/>
              <a:t>рила ребят. Нельзя </a:t>
            </a:r>
            <a:r>
              <a:rPr lang="ru-RU" sz="2400" b="1" dirty="0" smtClean="0"/>
              <a:t>относиться </a:t>
            </a:r>
            <a:r>
              <a:rPr lang="ru-RU" sz="2400" b="1" dirty="0" smtClean="0"/>
              <a:t>плохо к собаке только за то, что</a:t>
            </a:r>
          </a:p>
          <a:p>
            <a:r>
              <a:rPr lang="ru-RU" sz="2400" b="1" dirty="0" smtClean="0"/>
              <a:t>у неё плохое имя. Ведь не по имени судят, а по тому, кому оно</a:t>
            </a:r>
          </a:p>
          <a:p>
            <a:r>
              <a:rPr lang="ru-RU" sz="2400" b="1" dirty="0" smtClean="0"/>
              <a:t>принадлежит.</a:t>
            </a:r>
          </a:p>
          <a:p>
            <a:r>
              <a:rPr lang="ru-RU" sz="2400" b="1" dirty="0" smtClean="0"/>
              <a:t>    Малыши задумались над словами учительницы. Потом они</a:t>
            </a:r>
          </a:p>
          <a:p>
            <a:r>
              <a:rPr lang="ru-RU" sz="2400" b="1" dirty="0" smtClean="0"/>
              <a:t>приласкали Двойку и угостили ее кто чем мог. Вскоре </a:t>
            </a:r>
            <a:r>
              <a:rPr lang="ru-RU" sz="2400" b="1" dirty="0" err="1" smtClean="0"/>
              <a:t>оказа</a:t>
            </a:r>
            <a:r>
              <a:rPr lang="ru-RU" sz="2400" b="1" dirty="0" smtClean="0"/>
              <a:t>-</a:t>
            </a:r>
          </a:p>
          <a:p>
            <a:r>
              <a:rPr lang="ru-RU" sz="2400" b="1" dirty="0" smtClean="0"/>
              <a:t>лось, что Двойка очень хорошая и понятливая собачонка. Её </a:t>
            </a:r>
          </a:p>
          <a:p>
            <a:r>
              <a:rPr lang="ru-RU" sz="2400" b="1" dirty="0" smtClean="0"/>
              <a:t>даже хотели назвать Пятёркой. Но разве дело в названии? </a:t>
            </a:r>
            <a:endParaRPr lang="ru-RU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D:\презентации электроные уроки\ИЗГОТОВЛЕНИЕ\100 новых фонов для презентаций\Новые фоны 100 штук\15а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357158" y="285728"/>
            <a:ext cx="8408584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dirty="0" smtClean="0">
                <a:ln w="900" cmpd="sng">
                  <a:solidFill>
                    <a:srgbClr val="FF0000">
                      <a:alpha val="55000"/>
                    </a:srgbClr>
                  </a:solidFill>
                  <a:prstDash val="solid"/>
                </a:ln>
                <a:solidFill>
                  <a:srgbClr val="7030A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Объясните написание местоимений:</a:t>
            </a:r>
            <a:endParaRPr lang="ru-RU" sz="4000" b="1" cap="none" spc="0" dirty="0">
              <a:ln w="900" cmpd="sng">
                <a:solidFill>
                  <a:srgbClr val="FF0000">
                    <a:alpha val="55000"/>
                  </a:srgbClr>
                </a:solidFill>
                <a:prstDash val="solid"/>
              </a:ln>
              <a:solidFill>
                <a:srgbClr val="7030A0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85720" y="2071678"/>
            <a:ext cx="2857520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72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66FFCC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в неё</a:t>
            </a:r>
          </a:p>
          <a:p>
            <a:r>
              <a:rPr lang="ru-RU" sz="72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66FFCC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у</a:t>
            </a:r>
            <a:r>
              <a:rPr lang="ru-RU" sz="72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66FFCC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 неё</a:t>
            </a:r>
            <a:endParaRPr lang="ru-RU" sz="72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rgbClr val="66FFCC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6" name="Правая фигурная скобка 5"/>
          <p:cNvSpPr/>
          <p:nvPr/>
        </p:nvSpPr>
        <p:spPr>
          <a:xfrm>
            <a:off x="2428860" y="2571744"/>
            <a:ext cx="714380" cy="1500198"/>
          </a:xfrm>
          <a:prstGeom prst="rightBrace">
            <a:avLst>
              <a:gd name="adj1" fmla="val 30500"/>
              <a:gd name="adj2" fmla="val 50952"/>
            </a:avLst>
          </a:prstGeom>
          <a:ln w="5715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3276368" y="2285992"/>
            <a:ext cx="5852949" cy="212365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ru-RU" sz="4400" b="1" dirty="0" smtClean="0">
                <a:ln w="900" cmpd="sng">
                  <a:solidFill>
                    <a:srgbClr val="66FFCC">
                      <a:alpha val="55000"/>
                    </a:srgb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       Местоимения </a:t>
            </a:r>
          </a:p>
          <a:p>
            <a:r>
              <a:rPr lang="ru-RU" sz="4400" b="1" dirty="0" smtClean="0">
                <a:ln w="900" cmpd="sng">
                  <a:solidFill>
                    <a:srgbClr val="66FFCC">
                      <a:alpha val="55000"/>
                    </a:srgb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с предлогами </a:t>
            </a:r>
            <a:r>
              <a:rPr lang="ru-RU" sz="4400" b="1" dirty="0" smtClean="0">
                <a:ln w="900" cmpd="sng">
                  <a:solidFill>
                    <a:srgbClr val="66FFCC">
                      <a:alpha val="55000"/>
                    </a:srgb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пишутся </a:t>
            </a:r>
            <a:endParaRPr lang="ru-RU" sz="4400" b="1" dirty="0" smtClean="0">
              <a:ln w="900" cmpd="sng">
                <a:solidFill>
                  <a:srgbClr val="66FFCC">
                    <a:alpha val="55000"/>
                  </a:srgbClr>
                </a:solidFill>
                <a:prstDash val="solid"/>
              </a:ln>
              <a:solidFill>
                <a:srgbClr val="FF0000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  <a:p>
            <a:r>
              <a:rPr lang="ru-RU" sz="4400" b="1" dirty="0" smtClean="0">
                <a:ln w="900" cmpd="sng">
                  <a:solidFill>
                    <a:srgbClr val="66FFCC">
                      <a:alpha val="55000"/>
                    </a:srgb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раздельно.</a:t>
            </a:r>
            <a:endParaRPr lang="ru-RU" sz="4400" b="1" cap="none" spc="0" dirty="0">
              <a:ln w="900" cmpd="sng">
                <a:solidFill>
                  <a:srgbClr val="66FFCC">
                    <a:alpha val="55000"/>
                  </a:srgbClr>
                </a:solidFill>
                <a:prstDash val="solid"/>
              </a:ln>
              <a:solidFill>
                <a:srgbClr val="FF0000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D:\презентации электроные уроки\ИЗГОТОВЛЕНИЕ\100 новых фонов для презентаций\Новые фоны 100 штук\15а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357158" y="285728"/>
            <a:ext cx="8362097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ru-RU" sz="4000" b="1" dirty="0" smtClean="0">
                <a:ln w="900" cmpd="sng">
                  <a:solidFill>
                    <a:srgbClr val="FF0000">
                      <a:alpha val="55000"/>
                    </a:srgbClr>
                  </a:solidFill>
                  <a:prstDash val="solid"/>
                </a:ln>
                <a:solidFill>
                  <a:srgbClr val="7030A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Объясните написание пропущенных</a:t>
            </a:r>
          </a:p>
          <a:p>
            <a:r>
              <a:rPr lang="ru-RU" sz="4000" b="1" dirty="0" smtClean="0">
                <a:ln w="900" cmpd="sng">
                  <a:solidFill>
                    <a:srgbClr val="FF0000">
                      <a:alpha val="55000"/>
                    </a:srgbClr>
                  </a:solidFill>
                  <a:prstDash val="solid"/>
                </a:ln>
                <a:solidFill>
                  <a:srgbClr val="7030A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букв:</a:t>
            </a:r>
            <a:endParaRPr lang="ru-RU" sz="4000" b="1" cap="none" spc="0" dirty="0">
              <a:ln w="900" cmpd="sng">
                <a:solidFill>
                  <a:srgbClr val="FF0000">
                    <a:alpha val="55000"/>
                  </a:srgbClr>
                </a:solidFill>
                <a:prstDash val="solid"/>
              </a:ln>
              <a:solidFill>
                <a:srgbClr val="7030A0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714348" y="1714488"/>
            <a:ext cx="2882520" cy="424731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ru-RU" sz="5400" b="1" dirty="0" smtClean="0">
                <a:ln w="900" cmpd="sng">
                  <a:solidFill>
                    <a:srgbClr val="7030A0">
                      <a:alpha val="55000"/>
                    </a:srgbClr>
                  </a:solidFill>
                  <a:prstDash val="solid"/>
                </a:ln>
                <a:solidFill>
                  <a:srgbClr val="66FFCC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н</a:t>
            </a:r>
            <a:r>
              <a:rPr lang="ru-RU" sz="5400" b="1" cap="none" spc="0" dirty="0" smtClean="0">
                <a:ln w="900" cmpd="sng">
                  <a:solidFill>
                    <a:srgbClr val="7030A0">
                      <a:alpha val="55000"/>
                    </a:srgbClr>
                  </a:solidFill>
                  <a:prstDash val="solid"/>
                </a:ln>
                <a:solidFill>
                  <a:srgbClr val="66FFCC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а </a:t>
            </a:r>
            <a:r>
              <a:rPr lang="ru-RU" sz="5400" b="1" cap="none" spc="0" dirty="0" err="1" smtClean="0">
                <a:ln w="900" cmpd="sng">
                  <a:solidFill>
                    <a:srgbClr val="7030A0">
                      <a:alpha val="55000"/>
                    </a:srgbClr>
                  </a:solidFill>
                  <a:prstDash val="solid"/>
                </a:ln>
                <a:solidFill>
                  <a:srgbClr val="66FFCC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дв_ре</a:t>
            </a:r>
            <a:endParaRPr lang="ru-RU" sz="5400" b="1" cap="none" spc="0" dirty="0" smtClean="0">
              <a:ln w="900" cmpd="sng">
                <a:solidFill>
                  <a:srgbClr val="7030A0">
                    <a:alpha val="55000"/>
                  </a:srgbClr>
                </a:solidFill>
                <a:prstDash val="solid"/>
              </a:ln>
              <a:solidFill>
                <a:srgbClr val="66FFCC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  <a:p>
            <a:r>
              <a:rPr lang="ru-RU" sz="5400" b="1" dirty="0" err="1" smtClean="0">
                <a:ln w="900" cmpd="sng">
                  <a:solidFill>
                    <a:srgbClr val="7030A0">
                      <a:alpha val="55000"/>
                    </a:srgbClr>
                  </a:solidFill>
                  <a:prstDash val="solid"/>
                </a:ln>
                <a:solidFill>
                  <a:srgbClr val="66FFCC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о</a:t>
            </a:r>
            <a:r>
              <a:rPr lang="ru-RU" sz="5400" b="1" cap="none" spc="0" dirty="0" err="1" smtClean="0">
                <a:ln w="900" cmpd="sng">
                  <a:solidFill>
                    <a:srgbClr val="7030A0">
                      <a:alpha val="55000"/>
                    </a:srgbClr>
                  </a:solidFill>
                  <a:prstDash val="solid"/>
                </a:ln>
                <a:solidFill>
                  <a:srgbClr val="66FFCC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б_жали</a:t>
            </a:r>
            <a:endParaRPr lang="ru-RU" sz="5400" b="1" cap="none" spc="0" dirty="0" smtClean="0">
              <a:ln w="900" cmpd="sng">
                <a:solidFill>
                  <a:srgbClr val="7030A0">
                    <a:alpha val="55000"/>
                  </a:srgbClr>
                </a:solidFill>
                <a:prstDash val="solid"/>
              </a:ln>
              <a:solidFill>
                <a:srgbClr val="66FFCC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  <a:p>
            <a:r>
              <a:rPr lang="ru-RU" sz="5400" b="1" dirty="0" err="1" smtClean="0">
                <a:ln w="900" cmpd="sng">
                  <a:solidFill>
                    <a:srgbClr val="7030A0">
                      <a:alpha val="55000"/>
                    </a:srgbClr>
                  </a:solidFill>
                  <a:prstDash val="solid"/>
                </a:ln>
                <a:solidFill>
                  <a:srgbClr val="66FFCC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бр_сали</a:t>
            </a:r>
            <a:endParaRPr lang="ru-RU" sz="5400" b="1" dirty="0" smtClean="0">
              <a:ln w="900" cmpd="sng">
                <a:solidFill>
                  <a:srgbClr val="7030A0">
                    <a:alpha val="55000"/>
                  </a:srgbClr>
                </a:solidFill>
                <a:prstDash val="solid"/>
              </a:ln>
              <a:solidFill>
                <a:srgbClr val="66FFCC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  <a:p>
            <a:r>
              <a:rPr lang="ru-RU" sz="5400" b="1" dirty="0" err="1" smtClean="0">
                <a:ln w="900" cmpd="sng">
                  <a:solidFill>
                    <a:srgbClr val="7030A0">
                      <a:alpha val="55000"/>
                    </a:srgbClr>
                  </a:solidFill>
                  <a:prstDash val="solid"/>
                </a:ln>
                <a:solidFill>
                  <a:srgbClr val="66FFCC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з</a:t>
            </a:r>
            <a:r>
              <a:rPr lang="ru-RU" sz="5400" b="1" cap="none" spc="0" dirty="0" err="1" smtClean="0">
                <a:ln w="900" cmpd="sng">
                  <a:solidFill>
                    <a:srgbClr val="7030A0">
                      <a:alpha val="55000"/>
                    </a:srgbClr>
                  </a:solidFill>
                  <a:prstDash val="solid"/>
                </a:ln>
                <a:solidFill>
                  <a:srgbClr val="66FFCC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аг_няли</a:t>
            </a:r>
            <a:endParaRPr lang="ru-RU" sz="5400" b="1" cap="none" spc="0" dirty="0" smtClean="0">
              <a:ln w="900" cmpd="sng">
                <a:solidFill>
                  <a:srgbClr val="7030A0">
                    <a:alpha val="55000"/>
                  </a:srgbClr>
                </a:solidFill>
                <a:prstDash val="solid"/>
              </a:ln>
              <a:solidFill>
                <a:srgbClr val="66FFCC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  <a:p>
            <a:r>
              <a:rPr lang="ru-RU" sz="5400" b="1" dirty="0" err="1" smtClean="0">
                <a:ln w="900" cmpd="sng">
                  <a:solidFill>
                    <a:srgbClr val="7030A0">
                      <a:alpha val="55000"/>
                    </a:srgbClr>
                  </a:solidFill>
                  <a:prstDash val="solid"/>
                </a:ln>
                <a:solidFill>
                  <a:srgbClr val="66FFCC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сл_вами</a:t>
            </a:r>
            <a:endParaRPr lang="ru-RU" sz="5400" b="1" dirty="0" smtClean="0">
              <a:ln w="900" cmpd="sng">
                <a:solidFill>
                  <a:srgbClr val="7030A0">
                    <a:alpha val="55000"/>
                  </a:srgbClr>
                </a:solidFill>
                <a:prstDash val="solid"/>
              </a:ln>
              <a:solidFill>
                <a:srgbClr val="66FFCC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000496" y="1714488"/>
            <a:ext cx="217559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ru-RU" sz="54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– дв</a:t>
            </a:r>
            <a:r>
              <a:rPr lang="ru-RU" sz="54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о</a:t>
            </a:r>
            <a:r>
              <a:rPr lang="ru-RU" sz="54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р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2285984" y="1714488"/>
            <a:ext cx="55656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ru-RU" sz="54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о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1428728" y="2571744"/>
            <a:ext cx="56938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ru-RU" sz="54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и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1428728" y="3357562"/>
            <a:ext cx="55656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ru-RU" sz="54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о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1571604" y="4214818"/>
            <a:ext cx="55656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ru-RU" sz="54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о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1357290" y="5000636"/>
            <a:ext cx="55656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ru-RU" sz="54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о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4000496" y="2571744"/>
            <a:ext cx="255550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ru-RU" sz="54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– </a:t>
            </a:r>
            <a:r>
              <a:rPr lang="ru-RU" sz="5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об</a:t>
            </a:r>
            <a:r>
              <a:rPr lang="ru-RU" sz="5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и</a:t>
            </a:r>
            <a:r>
              <a:rPr lang="ru-RU" sz="5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да</a:t>
            </a:r>
            <a:endParaRPr lang="ru-RU" sz="5400" b="1" cap="none" spc="0" dirty="0" smtClean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4000496" y="3357562"/>
            <a:ext cx="322235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ru-RU" sz="54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– </a:t>
            </a:r>
            <a:r>
              <a:rPr lang="ru-RU" sz="5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бр</a:t>
            </a:r>
            <a:r>
              <a:rPr lang="ru-RU" sz="5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о</a:t>
            </a:r>
            <a:r>
              <a:rPr lang="ru-RU" sz="5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сили</a:t>
            </a:r>
            <a:endParaRPr lang="ru-RU" sz="5400" b="1" cap="none" spc="0" dirty="0" smtClean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4071934" y="4214818"/>
            <a:ext cx="231217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ru-RU" sz="54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– заг</a:t>
            </a:r>
            <a:r>
              <a:rPr lang="ru-RU" sz="54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о</a:t>
            </a:r>
            <a:r>
              <a:rPr lang="ru-RU" sz="54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н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071934" y="5072074"/>
            <a:ext cx="242726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ru-RU" sz="54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– </a:t>
            </a:r>
            <a:r>
              <a:rPr lang="ru-RU" sz="5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сл</a:t>
            </a:r>
            <a:r>
              <a:rPr lang="ru-RU" sz="5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о</a:t>
            </a:r>
            <a:r>
              <a:rPr lang="ru-RU" sz="5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во</a:t>
            </a:r>
            <a:endParaRPr lang="ru-RU" sz="5400" b="1" cap="none" spc="0" dirty="0" smtClean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D:\презентации электроные уроки\ИЗГОТОВЛЕНИЕ\100 новых фонов для презентаций\Новые фоны 100 штук\15а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357158" y="1714488"/>
            <a:ext cx="4572000" cy="4247317"/>
          </a:xfrm>
          <a:prstGeom prst="rect">
            <a:avLst/>
          </a:prstGeom>
        </p:spPr>
        <p:txBody>
          <a:bodyPr>
            <a:spAutoFit/>
          </a:bodyPr>
          <a:lstStyle/>
          <a:p>
            <a:pPr lvl="0"/>
            <a:r>
              <a:rPr lang="ru-RU" sz="5400" b="1" dirty="0" err="1" smtClean="0">
                <a:ln w="900" cmpd="sng">
                  <a:solidFill>
                    <a:srgbClr val="7030A0">
                      <a:alpha val="55000"/>
                    </a:srgbClr>
                  </a:solidFill>
                  <a:prstDash val="solid"/>
                </a:ln>
                <a:solidFill>
                  <a:srgbClr val="66FFCC"/>
                </a:solidFill>
                <a:effectLst>
                  <a:innerShdw blurRad="101600" dist="76200" dir="5400000">
                    <a:srgbClr val="4F81BD">
                      <a:satMod val="190000"/>
                      <a:tint val="100000"/>
                      <a:alpha val="74000"/>
                    </a:srgbClr>
                  </a:innerShdw>
                </a:effectLst>
              </a:rPr>
              <a:t>прил_скали</a:t>
            </a:r>
            <a:endParaRPr lang="ru-RU" sz="5400" b="1" dirty="0" smtClean="0">
              <a:ln w="900" cmpd="sng">
                <a:solidFill>
                  <a:srgbClr val="7030A0">
                    <a:alpha val="55000"/>
                  </a:srgbClr>
                </a:solidFill>
                <a:prstDash val="solid"/>
              </a:ln>
              <a:solidFill>
                <a:srgbClr val="66FFCC"/>
              </a:solidFill>
              <a:effectLst>
                <a:innerShdw blurRad="101600" dist="76200" dir="5400000">
                  <a:srgbClr val="4F81BD">
                    <a:satMod val="190000"/>
                    <a:tint val="100000"/>
                    <a:alpha val="74000"/>
                  </a:srgbClr>
                </a:innerShdw>
              </a:effectLst>
            </a:endParaRPr>
          </a:p>
          <a:p>
            <a:pPr lvl="0"/>
            <a:r>
              <a:rPr lang="ru-RU" sz="5400" b="1" dirty="0" err="1" smtClean="0">
                <a:ln w="900" cmpd="sng">
                  <a:solidFill>
                    <a:srgbClr val="7030A0">
                      <a:alpha val="55000"/>
                    </a:srgbClr>
                  </a:solidFill>
                  <a:prstDash val="solid"/>
                </a:ln>
                <a:solidFill>
                  <a:srgbClr val="66FFCC"/>
                </a:solidFill>
                <a:effectLst>
                  <a:innerShdw blurRad="101600" dist="76200" dir="5400000">
                    <a:srgbClr val="4F81BD">
                      <a:satMod val="190000"/>
                      <a:tint val="100000"/>
                      <a:alpha val="74000"/>
                    </a:srgbClr>
                  </a:innerShdw>
                </a:effectLst>
              </a:rPr>
              <a:t>уг_стили</a:t>
            </a:r>
            <a:endParaRPr lang="ru-RU" sz="5400" b="1" dirty="0" smtClean="0">
              <a:ln w="900" cmpd="sng">
                <a:solidFill>
                  <a:srgbClr val="7030A0">
                    <a:alpha val="55000"/>
                  </a:srgbClr>
                </a:solidFill>
                <a:prstDash val="solid"/>
              </a:ln>
              <a:solidFill>
                <a:srgbClr val="66FFCC"/>
              </a:solidFill>
              <a:effectLst>
                <a:innerShdw blurRad="101600" dist="76200" dir="5400000">
                  <a:srgbClr val="4F81BD">
                    <a:satMod val="190000"/>
                    <a:tint val="100000"/>
                    <a:alpha val="74000"/>
                  </a:srgbClr>
                </a:innerShdw>
              </a:effectLst>
            </a:endParaRPr>
          </a:p>
          <a:p>
            <a:pPr lvl="0"/>
            <a:r>
              <a:rPr lang="ru-RU" sz="5400" b="1" dirty="0" err="1" smtClean="0">
                <a:ln w="900" cmpd="sng">
                  <a:solidFill>
                    <a:srgbClr val="7030A0">
                      <a:alpha val="55000"/>
                    </a:srgbClr>
                  </a:solidFill>
                  <a:prstDash val="solid"/>
                </a:ln>
                <a:solidFill>
                  <a:srgbClr val="66FFCC"/>
                </a:solidFill>
                <a:effectLst>
                  <a:innerShdw blurRad="101600" dist="76200" dir="5400000">
                    <a:srgbClr val="4F81BD">
                      <a:satMod val="190000"/>
                      <a:tint val="100000"/>
                      <a:alpha val="74000"/>
                    </a:srgbClr>
                  </a:innerShdw>
                </a:effectLst>
              </a:rPr>
              <a:t>ок_залось</a:t>
            </a:r>
            <a:endParaRPr lang="ru-RU" sz="5400" b="1" dirty="0" smtClean="0">
              <a:ln w="900" cmpd="sng">
                <a:solidFill>
                  <a:srgbClr val="7030A0">
                    <a:alpha val="55000"/>
                  </a:srgbClr>
                </a:solidFill>
                <a:prstDash val="solid"/>
              </a:ln>
              <a:solidFill>
                <a:srgbClr val="66FFCC"/>
              </a:solidFill>
              <a:effectLst>
                <a:innerShdw blurRad="101600" dist="76200" dir="5400000">
                  <a:srgbClr val="4F81BD">
                    <a:satMod val="190000"/>
                    <a:tint val="100000"/>
                    <a:alpha val="74000"/>
                  </a:srgbClr>
                </a:innerShdw>
              </a:effectLst>
            </a:endParaRPr>
          </a:p>
          <a:p>
            <a:pPr lvl="0"/>
            <a:r>
              <a:rPr lang="ru-RU" sz="5400" b="1" dirty="0" err="1" smtClean="0">
                <a:ln w="900" cmpd="sng">
                  <a:solidFill>
                    <a:srgbClr val="7030A0">
                      <a:alpha val="55000"/>
                    </a:srgbClr>
                  </a:solidFill>
                  <a:prstDash val="solid"/>
                </a:ln>
                <a:solidFill>
                  <a:srgbClr val="66FFCC"/>
                </a:solidFill>
                <a:effectLst>
                  <a:innerShdw blurRad="101600" dist="76200" dir="5400000">
                    <a:srgbClr val="4F81BD">
                      <a:satMod val="190000"/>
                      <a:tint val="100000"/>
                      <a:alpha val="74000"/>
                    </a:srgbClr>
                  </a:innerShdw>
                </a:effectLst>
              </a:rPr>
              <a:t>х_тели</a:t>
            </a:r>
            <a:endParaRPr lang="ru-RU" sz="5400" b="1" dirty="0" smtClean="0">
              <a:ln w="900" cmpd="sng">
                <a:solidFill>
                  <a:srgbClr val="7030A0">
                    <a:alpha val="55000"/>
                  </a:srgbClr>
                </a:solidFill>
                <a:prstDash val="solid"/>
              </a:ln>
              <a:solidFill>
                <a:srgbClr val="66FFCC"/>
              </a:solidFill>
              <a:effectLst>
                <a:innerShdw blurRad="101600" dist="76200" dir="5400000">
                  <a:srgbClr val="4F81BD">
                    <a:satMod val="190000"/>
                    <a:tint val="100000"/>
                    <a:alpha val="74000"/>
                  </a:srgbClr>
                </a:innerShdw>
              </a:effectLst>
            </a:endParaRPr>
          </a:p>
          <a:p>
            <a:pPr lvl="0"/>
            <a:r>
              <a:rPr lang="ru-RU" sz="5400" b="1" dirty="0" err="1" smtClean="0">
                <a:ln w="900" cmpd="sng">
                  <a:solidFill>
                    <a:srgbClr val="7030A0">
                      <a:alpha val="55000"/>
                    </a:srgbClr>
                  </a:solidFill>
                  <a:prstDash val="solid"/>
                </a:ln>
                <a:solidFill>
                  <a:srgbClr val="66FFCC"/>
                </a:solidFill>
                <a:effectLst>
                  <a:innerShdw blurRad="101600" dist="76200" dir="5400000">
                    <a:srgbClr val="4F81BD">
                      <a:satMod val="190000"/>
                      <a:tint val="100000"/>
                      <a:alpha val="74000"/>
                    </a:srgbClr>
                  </a:innerShdw>
                </a:effectLst>
              </a:rPr>
              <a:t>П_тёрка</a:t>
            </a:r>
            <a:endParaRPr lang="ru-RU" sz="5400" b="1" dirty="0">
              <a:ln w="900" cmpd="sng">
                <a:solidFill>
                  <a:srgbClr val="7030A0">
                    <a:alpha val="55000"/>
                  </a:srgbClr>
                </a:solidFill>
                <a:prstDash val="solid"/>
              </a:ln>
              <a:solidFill>
                <a:srgbClr val="66FFCC"/>
              </a:solidFill>
              <a:effectLst>
                <a:innerShdw blurRad="101600" dist="76200" dir="5400000">
                  <a:srgbClr val="4F81BD">
                    <a:satMod val="190000"/>
                    <a:tint val="100000"/>
                    <a:alpha val="74000"/>
                  </a:srgbClr>
                </a:inn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857356" y="1714488"/>
            <a:ext cx="52610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ru-RU" sz="5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а</a:t>
            </a:r>
            <a:endParaRPr lang="ru-RU" sz="5400" b="1" cap="none" spc="0" dirty="0" smtClean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572000" y="1714488"/>
            <a:ext cx="235756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ru-RU" sz="54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– </a:t>
            </a:r>
            <a:r>
              <a:rPr lang="ru-RU" sz="5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л</a:t>
            </a:r>
            <a:r>
              <a:rPr lang="ru-RU" sz="5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а</a:t>
            </a:r>
            <a:r>
              <a:rPr lang="ru-RU" sz="5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ска</a:t>
            </a:r>
            <a:endParaRPr lang="ru-RU" sz="5400" b="1" cap="none" spc="0" dirty="0" smtClean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928662" y="2571744"/>
            <a:ext cx="55656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ru-RU" sz="54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о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1071538" y="3357562"/>
            <a:ext cx="52610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ru-RU" sz="5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а</a:t>
            </a:r>
            <a:endParaRPr lang="ru-RU" sz="5400" b="1" cap="none" spc="0" dirty="0" smtClean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42910" y="4214818"/>
            <a:ext cx="55656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ru-RU" sz="54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о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785786" y="5000636"/>
            <a:ext cx="52931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ru-RU" sz="5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я</a:t>
            </a:r>
            <a:endParaRPr lang="ru-RU" sz="5400" b="1" cap="none" spc="0" dirty="0" smtClean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643306" y="2500306"/>
            <a:ext cx="219996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ru-RU" sz="54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– г</a:t>
            </a:r>
            <a:r>
              <a:rPr lang="ru-RU" sz="54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о</a:t>
            </a:r>
            <a:r>
              <a:rPr lang="ru-RU" sz="54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сть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4071934" y="3357562"/>
            <a:ext cx="310418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ru-RU" sz="54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– к</a:t>
            </a:r>
            <a:r>
              <a:rPr lang="ru-RU" sz="54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а</a:t>
            </a:r>
            <a:r>
              <a:rPr lang="ru-RU" sz="54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жется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3000364" y="4214818"/>
            <a:ext cx="231755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ru-RU" sz="54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– </a:t>
            </a:r>
            <a:r>
              <a:rPr lang="ru-RU" sz="54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х</a:t>
            </a:r>
            <a:r>
              <a:rPr lang="ru-RU" sz="54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о</a:t>
            </a:r>
            <a:r>
              <a:rPr lang="ru-RU" sz="54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чет</a:t>
            </a:r>
            <a:endParaRPr lang="ru-RU" sz="5400" b="1" cap="none" spc="0" dirty="0" smtClean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3428992" y="5072074"/>
            <a:ext cx="201369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ru-RU" sz="54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– п</a:t>
            </a:r>
            <a:r>
              <a:rPr lang="ru-RU" sz="54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я</a:t>
            </a:r>
            <a:r>
              <a:rPr lang="ru-RU" sz="54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ть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151</TotalTime>
  <Words>477</Words>
  <PresentationFormat>Экран (4:3)</PresentationFormat>
  <Paragraphs>99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Admin</cp:lastModifiedBy>
  <cp:revision>49</cp:revision>
  <dcterms:modified xsi:type="dcterms:W3CDTF">2011-10-13T02:39:05Z</dcterms:modified>
</cp:coreProperties>
</file>