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33FF"/>
    <a:srgbClr val="CCFF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38245512_frame-1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26903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571480"/>
            <a:ext cx="52624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071678"/>
            <a:ext cx="57864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гостях и дома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Документы\Мои рисунки\фон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1285860"/>
            <a:ext cx="8673080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Витя и Илья учились в третьем классе. </a:t>
            </a:r>
            <a:r>
              <a:rPr lang="ru-RU" sz="2800" b="1" dirty="0" err="1" smtClean="0"/>
              <a:t>Мальчи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ки</a:t>
            </a:r>
            <a:r>
              <a:rPr lang="ru-RU" sz="2800" b="1" dirty="0" smtClean="0"/>
              <a:t> дружили. В воскресенье Витя пригласил </a:t>
            </a:r>
            <a:r>
              <a:rPr lang="ru-RU" sz="2800" b="1" dirty="0" err="1" smtClean="0"/>
              <a:t>товари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ща</a:t>
            </a:r>
            <a:r>
              <a:rPr lang="ru-RU" sz="2800" b="1" dirty="0" smtClean="0"/>
              <a:t> в гости. Войдя в квартиру, Илья снял пальто и </a:t>
            </a:r>
          </a:p>
          <a:p>
            <a:r>
              <a:rPr lang="ru-RU" sz="2800" b="1" dirty="0" smtClean="0"/>
              <a:t>шапку. Он аккуратно повесил их на вешалку. </a:t>
            </a:r>
            <a:r>
              <a:rPr lang="ru-RU" sz="2800" b="1" dirty="0" err="1" smtClean="0"/>
              <a:t>Маль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чик вежливо поздоровался с родными Вити. </a:t>
            </a:r>
            <a:r>
              <a:rPr lang="ru-RU" sz="2800" b="1" dirty="0" err="1" smtClean="0"/>
              <a:t>Поиг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рали</a:t>
            </a:r>
            <a:r>
              <a:rPr lang="ru-RU" sz="2800" b="1" dirty="0" smtClean="0"/>
              <a:t> друзья и пошли к Илье.</a:t>
            </a:r>
          </a:p>
          <a:p>
            <a:r>
              <a:rPr lang="ru-RU" sz="2800" b="1" dirty="0" smtClean="0"/>
              <a:t>     Дома Илья швырнул грязные ботинки под шкаф.</a:t>
            </a:r>
          </a:p>
          <a:p>
            <a:r>
              <a:rPr lang="ru-RU" sz="2800" b="1" dirty="0" smtClean="0"/>
              <a:t>Пальто и шапку бросил бабушке и приказал повесить.</a:t>
            </a:r>
          </a:p>
          <a:p>
            <a:r>
              <a:rPr lang="ru-RU" sz="2800" b="1" dirty="0" smtClean="0"/>
              <a:t>Витя удивлённо наблюдал странную перемену в </a:t>
            </a:r>
            <a:r>
              <a:rPr lang="ru-RU" sz="2800" b="1" dirty="0" smtClean="0"/>
              <a:t>по-</a:t>
            </a:r>
          </a:p>
          <a:p>
            <a:r>
              <a:rPr lang="ru-RU" sz="2800" b="1" dirty="0" smtClean="0"/>
              <a:t>ступках </a:t>
            </a:r>
            <a:r>
              <a:rPr lang="ru-RU" sz="2800" b="1" dirty="0" smtClean="0"/>
              <a:t>друга.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357166"/>
            <a:ext cx="5705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FF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Документы\Мои рисунки\фон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500042"/>
            <a:ext cx="52749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9933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на вопросы.</a:t>
            </a:r>
            <a:endParaRPr lang="ru-RU" sz="4800" b="0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9933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643050"/>
            <a:ext cx="8786842" cy="35394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Как вёл себя Илья в гостях?</a:t>
            </a:r>
          </a:p>
          <a:p>
            <a:pPr algn="just">
              <a:buFont typeface="Wingdings" pitchFamily="2" charset="2"/>
              <a:buChar char="v"/>
            </a:pP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Как вёл себя мальчик дома?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Можно ли сказать, что Илья действительно</a:t>
            </a:r>
          </a:p>
          <a:p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    является аккуратным и вежливым  </a:t>
            </a:r>
            <a:r>
              <a:rPr lang="ru-RU" sz="3200" b="1" dirty="0" err="1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челове</a:t>
            </a: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-</a:t>
            </a:r>
          </a:p>
          <a:p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     ком?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Как вы считаете, может ли Илья быть настоя-</a:t>
            </a:r>
          </a:p>
          <a:p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    </a:t>
            </a:r>
            <a:r>
              <a:rPr lang="ru-RU" sz="3200" b="1" dirty="0" err="1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щим</a:t>
            </a:r>
            <a:r>
              <a:rPr lang="ru-RU" sz="3200" b="1" dirty="0" smtClean="0">
                <a:ln w="1905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FF"/>
                </a:solidFill>
                <a:sym typeface="Wingdings 2"/>
              </a:rPr>
              <a:t> другом?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Документы\Мои рисунки\фон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1214422"/>
            <a:ext cx="8286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Кто в дружбу верит горячо,</a:t>
            </a:r>
            <a:br>
              <a:rPr lang="ru-RU" sz="3600" b="1" dirty="0" smtClean="0"/>
            </a:br>
            <a:r>
              <a:rPr lang="ru-RU" sz="3600" b="1" dirty="0" smtClean="0"/>
              <a:t>Кто рядом чувствует плечо,</a:t>
            </a:r>
            <a:br>
              <a:rPr lang="ru-RU" sz="3600" b="1" dirty="0" smtClean="0"/>
            </a:br>
            <a:r>
              <a:rPr lang="ru-RU" sz="3600" b="1" dirty="0" smtClean="0"/>
              <a:t>Тот никогда не упадёт,</a:t>
            </a:r>
            <a:br>
              <a:rPr lang="ru-RU" sz="3600" b="1" dirty="0" smtClean="0"/>
            </a:br>
            <a:r>
              <a:rPr lang="ru-RU" sz="3600" b="1" dirty="0" smtClean="0"/>
              <a:t>В любой беде не пропадёт,</a:t>
            </a:r>
            <a:br>
              <a:rPr lang="ru-RU" sz="3600" b="1" dirty="0" smtClean="0"/>
            </a:br>
            <a:r>
              <a:rPr lang="ru-RU" sz="3600" b="1" dirty="0" smtClean="0"/>
              <a:t>А если и споткнётся вдруг,</a:t>
            </a:r>
            <a:br>
              <a:rPr lang="ru-RU" sz="3600" b="1" dirty="0" smtClean="0"/>
            </a:br>
            <a:r>
              <a:rPr lang="ru-RU" sz="3600" b="1" dirty="0" smtClean="0"/>
              <a:t>То встать ему поможет друг!</a:t>
            </a:r>
            <a:br>
              <a:rPr lang="ru-RU" sz="3600" b="1" dirty="0" smtClean="0"/>
            </a:br>
            <a:r>
              <a:rPr lang="ru-RU" sz="3600" b="1" dirty="0" smtClean="0"/>
              <a:t>Всегда в беде надёжный друг</a:t>
            </a:r>
            <a:br>
              <a:rPr lang="ru-RU" sz="3600" b="1" dirty="0" smtClean="0"/>
            </a:br>
            <a:r>
              <a:rPr lang="ru-RU" sz="3600" b="1" dirty="0" smtClean="0"/>
              <a:t>Ему протянет руку.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57166"/>
            <a:ext cx="78642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стихотворение: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FF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715016"/>
            <a:ext cx="82023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00B0F0"/>
                  </a:solidFill>
                </a:ln>
                <a:solidFill>
                  <a:srgbClr val="9933FF"/>
                </a:solidFill>
              </a:rPr>
              <a:t>Веришь ли ты в то, что Витя поможет измениться</a:t>
            </a:r>
          </a:p>
          <a:p>
            <a:r>
              <a:rPr lang="ru-RU" sz="2800" b="1" dirty="0" smtClean="0">
                <a:ln>
                  <a:solidFill>
                    <a:srgbClr val="00B0F0"/>
                  </a:solidFill>
                </a:ln>
                <a:solidFill>
                  <a:srgbClr val="9933FF"/>
                </a:solidFill>
              </a:rPr>
              <a:t>    своему другу?</a:t>
            </a:r>
            <a:endParaRPr lang="ru-RU" sz="2800" b="1" dirty="0">
              <a:ln>
                <a:solidFill>
                  <a:srgbClr val="00B0F0"/>
                </a:solidFill>
              </a:ln>
              <a:solidFill>
                <a:srgbClr val="99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Документы\Мои рисунки\фон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357166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285860"/>
            <a:ext cx="829823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Витя и Илья учились в третьем классе. </a:t>
            </a:r>
            <a:r>
              <a:rPr lang="ru-RU" sz="2800" b="1" dirty="0" err="1" smtClean="0"/>
              <a:t>Мальчи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ки</a:t>
            </a:r>
            <a:r>
              <a:rPr lang="ru-RU" sz="2800" b="1" dirty="0" smtClean="0"/>
              <a:t> дружили. В воскресенье Витя пригласил </a:t>
            </a:r>
            <a:r>
              <a:rPr lang="ru-RU" sz="2800" b="1" dirty="0" err="1" smtClean="0"/>
              <a:t>товари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ща</a:t>
            </a:r>
            <a:r>
              <a:rPr lang="ru-RU" sz="2800" b="1" dirty="0" smtClean="0"/>
              <a:t> в гости. Войдя в квартиру, Илья снял пальто и </a:t>
            </a:r>
          </a:p>
          <a:p>
            <a:r>
              <a:rPr lang="ru-RU" sz="2800" b="1" dirty="0" smtClean="0"/>
              <a:t>шапку. Он аккуратно повесил их на вешалку. </a:t>
            </a:r>
            <a:r>
              <a:rPr lang="ru-RU" sz="2800" b="1" dirty="0" err="1" smtClean="0"/>
              <a:t>Маль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чик вежливо поздоровался с родными Вити. </a:t>
            </a:r>
            <a:r>
              <a:rPr lang="ru-RU" sz="2800" b="1" dirty="0" err="1" smtClean="0"/>
              <a:t>Поиг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рали</a:t>
            </a:r>
            <a:r>
              <a:rPr lang="ru-RU" sz="2800" b="1" dirty="0" smtClean="0"/>
              <a:t> друзья и пошли к Илье.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3929066"/>
            <a:ext cx="867308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Дома Илья швырнул грязные ботинки под шкаф.</a:t>
            </a:r>
          </a:p>
          <a:p>
            <a:r>
              <a:rPr lang="ru-RU" sz="2800" b="1" dirty="0" smtClean="0"/>
              <a:t>Пальто и шапку бросил бабушке и приказал повесить.</a:t>
            </a:r>
          </a:p>
          <a:p>
            <a:r>
              <a:rPr lang="ru-RU" sz="2800" b="1" dirty="0" smtClean="0"/>
              <a:t>Витя удивлённо наблюдал странную перемену в </a:t>
            </a:r>
            <a:r>
              <a:rPr lang="ru-RU" sz="2800" b="1" dirty="0" smtClean="0"/>
              <a:t>по-</a:t>
            </a:r>
            <a:endParaRPr lang="ru-RU" sz="2800" b="1" dirty="0" smtClean="0"/>
          </a:p>
          <a:p>
            <a:r>
              <a:rPr lang="ru-RU" sz="2800" b="1" dirty="0" smtClean="0"/>
              <a:t>ступках </a:t>
            </a:r>
            <a:r>
              <a:rPr lang="ru-RU" sz="2800" b="1" dirty="0" smtClean="0"/>
              <a:t>друга.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Документы\Мои рисунки\фон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214290"/>
            <a:ext cx="63369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выделенных букв: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FF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714620"/>
            <a:ext cx="74749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rgbClr val="9933FF"/>
                  </a:solidFill>
                </a:ln>
              </a:rPr>
              <a:t>П</a:t>
            </a:r>
            <a:r>
              <a:rPr lang="ru-RU" sz="5400" b="1" cap="none" spc="50" dirty="0" smtClean="0">
                <a:ln w="11430">
                  <a:solidFill>
                    <a:srgbClr val="9933FF"/>
                  </a:solidFill>
                </a:ln>
                <a:solidFill>
                  <a:srgbClr val="FF0000"/>
                </a:solidFill>
              </a:rPr>
              <a:t>о</a:t>
            </a:r>
            <a:r>
              <a:rPr lang="ru-RU" sz="5400" b="1" cap="none" spc="50" dirty="0" smtClean="0">
                <a:ln w="11430">
                  <a:solidFill>
                    <a:srgbClr val="9933FF"/>
                  </a:solidFill>
                </a:ln>
              </a:rPr>
              <a:t>зд</a:t>
            </a:r>
            <a:r>
              <a:rPr lang="ru-RU" sz="5400" b="1" cap="none" spc="50" dirty="0" smtClean="0">
                <a:ln w="11430">
                  <a:solidFill>
                    <a:srgbClr val="9933FF"/>
                  </a:solidFill>
                </a:ln>
                <a:solidFill>
                  <a:srgbClr val="FF0000"/>
                </a:solidFill>
              </a:rPr>
              <a:t>о</a:t>
            </a:r>
            <a:r>
              <a:rPr lang="ru-RU" sz="5400" b="1" cap="none" spc="50" dirty="0" smtClean="0">
                <a:ln w="11430">
                  <a:solidFill>
                    <a:srgbClr val="9933FF"/>
                  </a:solidFill>
                </a:ln>
              </a:rPr>
              <a:t>ровался, р</a:t>
            </a:r>
            <a:r>
              <a:rPr lang="ru-RU" sz="5400" b="1" cap="none" spc="50" dirty="0" smtClean="0">
                <a:ln w="11430">
                  <a:solidFill>
                    <a:srgbClr val="9933FF"/>
                  </a:solidFill>
                </a:ln>
                <a:solidFill>
                  <a:srgbClr val="FF0000"/>
                </a:solidFill>
              </a:rPr>
              <a:t>о</a:t>
            </a:r>
            <a:r>
              <a:rPr lang="ru-RU" sz="5400" b="1" cap="none" spc="50" dirty="0" smtClean="0">
                <a:ln w="11430">
                  <a:solidFill>
                    <a:srgbClr val="9933FF"/>
                  </a:solidFill>
                </a:ln>
              </a:rPr>
              <a:t>дные,</a:t>
            </a:r>
          </a:p>
          <a:p>
            <a:r>
              <a:rPr lang="ru-RU" sz="5400" b="1" spc="50" dirty="0" smtClean="0">
                <a:ln w="11430">
                  <a:solidFill>
                    <a:srgbClr val="9933FF"/>
                  </a:solidFill>
                </a:ln>
              </a:rPr>
              <a:t>ша</a:t>
            </a:r>
            <a:r>
              <a:rPr lang="ru-RU" sz="5400" b="1" spc="50" dirty="0" smtClean="0">
                <a:ln w="11430">
                  <a:solidFill>
                    <a:srgbClr val="9933FF"/>
                  </a:solidFill>
                </a:ln>
                <a:solidFill>
                  <a:srgbClr val="FF0000"/>
                </a:solidFill>
              </a:rPr>
              <a:t>п</a:t>
            </a:r>
            <a:r>
              <a:rPr lang="ru-RU" sz="5400" b="1" spc="50" dirty="0" smtClean="0">
                <a:ln w="11430">
                  <a:solidFill>
                    <a:srgbClr val="9933FF"/>
                  </a:solidFill>
                </a:ln>
              </a:rPr>
              <a:t>ка, шка</a:t>
            </a:r>
            <a:r>
              <a:rPr lang="ru-RU" sz="5400" b="1" spc="50" dirty="0" smtClean="0">
                <a:ln w="11430">
                  <a:solidFill>
                    <a:srgbClr val="9933FF"/>
                  </a:solidFill>
                </a:ln>
                <a:solidFill>
                  <a:srgbClr val="FF0000"/>
                </a:solidFill>
              </a:rPr>
              <a:t>ф</a:t>
            </a:r>
            <a:r>
              <a:rPr lang="ru-RU" sz="5400" b="1" spc="50" dirty="0" smtClean="0">
                <a:ln w="11430">
                  <a:solidFill>
                    <a:srgbClr val="9933FF"/>
                  </a:solidFill>
                </a:ln>
              </a:rPr>
              <a:t>.</a:t>
            </a:r>
            <a:endParaRPr lang="ru-RU" sz="5400" b="1" cap="none" spc="50" dirty="0">
              <a:ln w="11430">
                <a:solidFill>
                  <a:srgbClr val="9933FF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4" descr="E:\Документы\Мои рисунки\фон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500042"/>
            <a:ext cx="60430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5104C2"/>
                </a:solidFill>
              </a:rPr>
              <a:t>Вставь пропущенные буквы</a:t>
            </a:r>
            <a:r>
              <a:rPr lang="ru-RU" sz="3600" b="1" dirty="0" smtClean="0">
                <a:ln w="11430"/>
                <a:solidFill>
                  <a:srgbClr val="5104C2"/>
                </a:solidFill>
              </a:rPr>
              <a:t>:</a:t>
            </a:r>
            <a:r>
              <a:rPr lang="ru-RU" sz="3600" b="1" cap="none" spc="0" dirty="0" smtClean="0">
                <a:ln w="11430"/>
                <a:solidFill>
                  <a:srgbClr val="5104C2"/>
                </a:solidFill>
              </a:rPr>
              <a:t> </a:t>
            </a:r>
            <a:endParaRPr lang="ru-RU" sz="3600" b="1" cap="none" spc="0" dirty="0">
              <a:ln w="11430"/>
              <a:solidFill>
                <a:srgbClr val="5104C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142984"/>
            <a:ext cx="3241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4800" b="1" dirty="0" smtClean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43834" y="1214422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572396" y="121442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357422" y="2714620"/>
            <a:ext cx="7873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….</a:t>
            </a:r>
            <a:endParaRPr lang="ru-RU" sz="4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857488" y="3429000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42" name="TextBox 41"/>
          <p:cNvSpPr txBox="1"/>
          <p:nvPr/>
        </p:nvSpPr>
        <p:spPr>
          <a:xfrm>
            <a:off x="1714480" y="1928802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43306" y="1214422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929058" y="1928802"/>
            <a:ext cx="6972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сс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14414" y="1214422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00034" y="1214422"/>
            <a:ext cx="868699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Ил  я, в трет  ем, </a:t>
            </a:r>
            <a:r>
              <a:rPr lang="ru-RU" sz="4800" b="1" dirty="0" err="1" smtClean="0"/>
              <a:t>воскресен</a:t>
            </a:r>
            <a:r>
              <a:rPr lang="ru-RU" sz="4800" b="1" dirty="0" smtClean="0"/>
              <a:t>  е,</a:t>
            </a:r>
          </a:p>
          <a:p>
            <a:r>
              <a:rPr lang="ru-RU" sz="4800" b="1" dirty="0" smtClean="0"/>
              <a:t>друз  я, в </a:t>
            </a:r>
            <a:r>
              <a:rPr lang="ru-RU" sz="4800" b="1" dirty="0" err="1" smtClean="0"/>
              <a:t>кла</a:t>
            </a:r>
            <a:r>
              <a:rPr lang="ru-RU" sz="4800" b="1" dirty="0" smtClean="0"/>
              <a:t>    е, а    </a:t>
            </a:r>
            <a:r>
              <a:rPr lang="ru-RU" sz="4800" b="1" dirty="0" err="1" smtClean="0"/>
              <a:t>уратно</a:t>
            </a:r>
            <a:r>
              <a:rPr lang="ru-RU" sz="4800" b="1" dirty="0" smtClean="0"/>
              <a:t>,</a:t>
            </a:r>
          </a:p>
          <a:p>
            <a:r>
              <a:rPr lang="ru-RU" sz="4800" b="1" dirty="0" err="1" smtClean="0"/>
              <a:t>удивлё</a:t>
            </a:r>
            <a:r>
              <a:rPr lang="ru-RU" sz="4800" b="1" dirty="0" smtClean="0"/>
              <a:t>     о, </a:t>
            </a:r>
            <a:r>
              <a:rPr lang="ru-RU" sz="4800" b="1" dirty="0" err="1" smtClean="0"/>
              <a:t>стра</a:t>
            </a:r>
            <a:r>
              <a:rPr lang="ru-RU" sz="4800" b="1" dirty="0" smtClean="0"/>
              <a:t>     </a:t>
            </a:r>
            <a:r>
              <a:rPr lang="ru-RU" sz="4800" b="1" dirty="0" err="1" smtClean="0"/>
              <a:t>ая</a:t>
            </a:r>
            <a:r>
              <a:rPr lang="ru-RU" sz="4800" b="1" dirty="0" smtClean="0"/>
              <a:t>, </a:t>
            </a:r>
            <a:r>
              <a:rPr lang="ru-RU" sz="4800" b="1" dirty="0" err="1" smtClean="0"/>
              <a:t>друж</a:t>
            </a:r>
            <a:r>
              <a:rPr lang="ru-RU" sz="4800" b="1" dirty="0" smtClean="0"/>
              <a:t>  ли,</a:t>
            </a:r>
          </a:p>
          <a:p>
            <a:r>
              <a:rPr lang="ru-RU" sz="4800" b="1" dirty="0" smtClean="0"/>
              <a:t>товарищ     </a:t>
            </a:r>
            <a:endParaRPr lang="ru-RU" sz="48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142976" y="121442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571868" y="1214422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714480" y="2000240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929058" y="2000240"/>
            <a:ext cx="7873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….</a:t>
            </a:r>
            <a:endParaRPr lang="ru-RU" sz="48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429256" y="2000240"/>
            <a:ext cx="7873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….</a:t>
            </a:r>
            <a:endParaRPr lang="ru-RU" sz="4800" dirty="0"/>
          </a:p>
        </p:txBody>
      </p:sp>
      <p:sp>
        <p:nvSpPr>
          <p:cNvPr id="49" name="TextBox 48"/>
          <p:cNvSpPr txBox="1"/>
          <p:nvPr/>
        </p:nvSpPr>
        <p:spPr>
          <a:xfrm>
            <a:off x="5357818" y="1928802"/>
            <a:ext cx="857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кк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57752" y="2714620"/>
            <a:ext cx="8547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нн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428860" y="2714620"/>
            <a:ext cx="8547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нн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6314" y="2714620"/>
            <a:ext cx="9525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…..</a:t>
            </a:r>
            <a:endParaRPr lang="ru-RU" sz="48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786710" y="2714620"/>
            <a:ext cx="5148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..</a:t>
            </a:r>
            <a:endParaRPr lang="ru-RU" sz="4800" dirty="0"/>
          </a:p>
        </p:txBody>
      </p:sp>
      <p:sp>
        <p:nvSpPr>
          <p:cNvPr id="58" name="TextBox 57"/>
          <p:cNvSpPr txBox="1"/>
          <p:nvPr/>
        </p:nvSpPr>
        <p:spPr>
          <a:xfrm>
            <a:off x="7786710" y="2643182"/>
            <a:ext cx="5277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7" grpId="0"/>
      <p:bldP spid="36" grpId="0"/>
      <p:bldP spid="42" grpId="0"/>
      <p:bldP spid="46" grpId="0"/>
      <p:bldP spid="52" grpId="0"/>
      <p:bldP spid="53" grpId="0"/>
      <p:bldP spid="31" grpId="0"/>
      <p:bldP spid="61" grpId="0"/>
      <p:bldP spid="34" grpId="0"/>
      <p:bldP spid="30" grpId="0"/>
      <p:bldP spid="28" grpId="0"/>
      <p:bldP spid="49" grpId="0"/>
      <p:bldP spid="63" grpId="0"/>
      <p:bldP spid="64" grpId="0"/>
      <p:bldP spid="24" grpId="0"/>
      <p:bldP spid="33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Документы\Мои рисунки\фон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928670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0000FF"/>
                  </a:solidFill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0000FF"/>
                </a:solidFill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571744"/>
            <a:ext cx="51618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1. Илья в гостях.</a:t>
            </a:r>
          </a:p>
          <a:p>
            <a:pPr marL="914400" indent="-914400"/>
            <a:r>
              <a:rPr lang="ru-RU" sz="54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2. Илья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дома.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E:\Документы\Мои рисунки\фон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85786" y="1357298"/>
            <a:ext cx="56260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(стр.80)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14337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5" name="Рисунок 4" descr="clipart-6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429132"/>
            <a:ext cx="2976568" cy="2083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398</Words>
  <PresentationFormat>Экран (4:3)</PresentationFormat>
  <Paragraphs>83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24</cp:revision>
  <dcterms:modified xsi:type="dcterms:W3CDTF">2011-08-25T12:52:13Z</dcterms:modified>
</cp:coreProperties>
</file>