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70" r:id="rId5"/>
    <p:sldId id="271" r:id="rId6"/>
    <p:sldId id="272" r:id="rId7"/>
    <p:sldId id="273" r:id="rId8"/>
    <p:sldId id="274" r:id="rId9"/>
    <p:sldId id="258" r:id="rId10"/>
    <p:sldId id="260" r:id="rId11"/>
    <p:sldId id="262" r:id="rId12"/>
    <p:sldId id="268" r:id="rId13"/>
    <p:sldId id="266" r:id="rId14"/>
    <p:sldId id="269" r:id="rId15"/>
    <p:sldId id="263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FF00"/>
    <a:srgbClr val="AD13B1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21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ifs.cook-time.com/preview/img132/132055.jpg" TargetMode="External"/><Relationship Id="rId3" Type="http://schemas.openxmlformats.org/officeDocument/2006/relationships/hyperlink" Target="http://o6oi.ru/main.php/452-6/20080717_003.jpghttp" TargetMode="External"/><Relationship Id="rId7" Type="http://schemas.openxmlformats.org/officeDocument/2006/relationships/hyperlink" Target="http://www.griby.net/images/020-8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timeboil.ru/img/site/12503521831677.png" TargetMode="External"/><Relationship Id="rId5" Type="http://schemas.openxmlformats.org/officeDocument/2006/relationships/hyperlink" Target="http://desktop.kazansoft.ru/bigimages/nature/plant/img-e1198.jpg" TargetMode="External"/><Relationship Id="rId4" Type="http://schemas.openxmlformats.org/officeDocument/2006/relationships/hyperlink" Target="http://akotlyar.com/uploads/posts/2009-01/1233077392_1.jpeg" TargetMode="External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967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5318"/>
          <a:stretch>
            <a:fillRect/>
          </a:stretch>
        </p:blipFill>
        <p:spPr>
          <a:xfrm>
            <a:off x="0" y="0"/>
            <a:ext cx="9144000" cy="682768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43042" y="214290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Ответь на вопросы: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142984"/>
            <a:ext cx="8429652" cy="452431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sym typeface="Wingdings 2"/>
              </a:rPr>
              <a:t>На какие три части можно разделить </a:t>
            </a:r>
          </a:p>
          <a:p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   текст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</a:rPr>
              <a:t>?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О чём рассказывается в каждой части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sym typeface="Wingdings 2"/>
              </a:rPr>
              <a:t>?</a:t>
            </a:r>
            <a:endParaRPr lang="ru-RU" sz="36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blipFill>
                <a:blip r:embed="rId4"/>
                <a:tile tx="0" ty="0" sx="100000" sy="100000" flip="none" algn="tl"/>
              </a:blipFill>
              <a:effectLst/>
            </a:endParaRPr>
          </a:p>
          <a:p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Какие грибы можно встретить в </a:t>
            </a:r>
            <a:r>
              <a:rPr lang="ru-RU" sz="3600" b="1" cap="none" spc="0" dirty="0" err="1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осен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- </a:t>
            </a:r>
          </a:p>
          <a:p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   нем лесу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</a:rPr>
              <a:t>?</a:t>
            </a:r>
          </a:p>
          <a:p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Как назван в тексте лось?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sym typeface="Wingdings 2"/>
              </a:rPr>
              <a:t>Как назван в тексте заяц?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sym typeface="Wingdings 2"/>
              </a:rPr>
              <a:t>Почему зайцу страшно?</a:t>
            </a:r>
          </a:p>
        </p:txBody>
      </p:sp>
      <p:pic>
        <p:nvPicPr>
          <p:cNvPr id="5" name="Picture 70" descr="p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0958" y="5357826"/>
            <a:ext cx="135731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5318"/>
          <a:stretch>
            <a:fillRect/>
          </a:stretch>
        </p:blipFill>
        <p:spPr>
          <a:xfrm>
            <a:off x="0" y="0"/>
            <a:ext cx="9144000" cy="682768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2976" y="0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4230" y="642918"/>
            <a:ext cx="875977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   Среди редких берёз прячутся в траве крепкие</a:t>
            </a:r>
          </a:p>
          <a:p>
            <a:pPr algn="just"/>
            <a:r>
              <a:rPr lang="ru-RU" sz="2800" b="1" dirty="0" smtClean="0"/>
              <a:t>боровики. Розовеют  мокрые сыроежки. Краснеют</a:t>
            </a:r>
          </a:p>
          <a:p>
            <a:pPr algn="just"/>
            <a:r>
              <a:rPr lang="ru-RU" sz="2800" b="1" dirty="0" smtClean="0"/>
              <a:t>нарядные мухоморы. В ельнике растут скользкие</a:t>
            </a:r>
          </a:p>
          <a:p>
            <a:pPr algn="just"/>
            <a:r>
              <a:rPr lang="ru-RU" sz="2800" b="1" dirty="0" smtClean="0"/>
              <a:t>грузди. На низких пнях жмутся друг к дружке опята на</a:t>
            </a:r>
          </a:p>
          <a:p>
            <a:pPr algn="just"/>
            <a:r>
              <a:rPr lang="ru-RU" sz="2800" b="1" dirty="0" smtClean="0"/>
              <a:t>тоненьких ножках.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1168" y="2786058"/>
            <a:ext cx="858363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  Вышел на край болота лось. Поднял голову с тяжё-</a:t>
            </a:r>
          </a:p>
          <a:p>
            <a:pPr algn="just"/>
            <a:r>
              <a:rPr lang="ru-RU" sz="2800" b="1" dirty="0" err="1" smtClean="0"/>
              <a:t>лыми</a:t>
            </a:r>
            <a:r>
              <a:rPr lang="ru-RU" sz="2800" b="1" dirty="0" smtClean="0"/>
              <a:t>  рогами, заревел. Ранним  утром далеко </a:t>
            </a:r>
            <a:r>
              <a:rPr lang="ru-RU" sz="2800" b="1" dirty="0" err="1" smtClean="0"/>
              <a:t>слы</a:t>
            </a:r>
            <a:r>
              <a:rPr lang="ru-RU" sz="2800" b="1" dirty="0" smtClean="0"/>
              <a:t>-</a:t>
            </a:r>
          </a:p>
          <a:p>
            <a:pPr algn="just"/>
            <a:r>
              <a:rPr lang="ru-RU" sz="2800" b="1" dirty="0" err="1" smtClean="0"/>
              <a:t>шен</a:t>
            </a:r>
            <a:r>
              <a:rPr lang="ru-RU" sz="2800" b="1" dirty="0" smtClean="0"/>
              <a:t> грозный рёв лесного богатыря.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1168" y="4071942"/>
            <a:ext cx="870283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   Страшно робкому зайчишке. Всё кругом жёлтое, а</a:t>
            </a:r>
          </a:p>
          <a:p>
            <a:pPr algn="just"/>
            <a:r>
              <a:rPr lang="ru-RU" sz="2800" b="1" dirty="0" smtClean="0"/>
              <a:t>у него уже шубка побелела. Ждёт бедняжка, когда </a:t>
            </a:r>
          </a:p>
          <a:p>
            <a:pPr algn="just"/>
            <a:r>
              <a:rPr lang="ru-RU" sz="2800" b="1" dirty="0" smtClean="0"/>
              <a:t>выпадет снег. Зароется в сугроб – никто его не увидит.</a:t>
            </a:r>
          </a:p>
        </p:txBody>
      </p:sp>
      <p:pic>
        <p:nvPicPr>
          <p:cNvPr id="7" name="Picture 70" descr="p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0992" y="5572140"/>
            <a:ext cx="1143008" cy="10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5318"/>
          <a:stretch>
            <a:fillRect/>
          </a:stretch>
        </p:blipFill>
        <p:spPr>
          <a:xfrm>
            <a:off x="0" y="0"/>
            <a:ext cx="9144000" cy="682768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728" y="0"/>
            <a:ext cx="565411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Объясни написание </a:t>
            </a:r>
          </a:p>
          <a:p>
            <a:pPr algn="ctr"/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</a:t>
            </a:r>
            <a:r>
              <a:rPr lang="ru-RU" sz="48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ропущенных букв:</a:t>
            </a:r>
            <a:endParaRPr lang="ru-RU" sz="4800" b="1" cap="none" spc="0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285860"/>
            <a:ext cx="8242321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Ре..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ких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берё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.., 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кре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..кие,</a:t>
            </a:r>
          </a:p>
          <a:p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сколь..кие, ни..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ких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рё..,</a:t>
            </a:r>
          </a:p>
          <a:p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дру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.., 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дру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…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ке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но…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ках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</a:t>
            </a:r>
          </a:p>
          <a:p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зайчи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…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шу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…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сне..,</a:t>
            </a:r>
          </a:p>
          <a:p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бедня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…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сугро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.., </a:t>
            </a:r>
          </a:p>
          <a:p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ро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..кий.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1285860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1285860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86578" y="1285860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28860" y="2214554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14942" y="2214554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929586" y="2143116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85918" y="3071810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86182" y="3143248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ж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15074" y="3143248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ж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71736" y="4000504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ш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3504" y="4000504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86710" y="4000504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86116" y="4929198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ж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15140" y="5000636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71670" y="5842337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1" name="Picture 70" descr="p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5643578"/>
            <a:ext cx="1071570" cy="101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5318"/>
          <a:stretch>
            <a:fillRect/>
          </a:stretch>
        </p:blipFill>
        <p:spPr>
          <a:xfrm>
            <a:off x="0" y="0"/>
            <a:ext cx="9144000" cy="682768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85786" y="0"/>
            <a:ext cx="759611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Подбери признаки к следующим</a:t>
            </a:r>
          </a:p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предметам:                                         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1428736"/>
            <a:ext cx="478634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i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Боровики</a:t>
            </a:r>
            <a:r>
              <a:rPr lang="ru-RU" sz="4000" b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(какие?)</a:t>
            </a:r>
          </a:p>
          <a:p>
            <a:r>
              <a:rPr lang="ru-RU" sz="4000" b="1" i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сыроежки</a:t>
            </a:r>
            <a:r>
              <a:rPr lang="ru-RU" sz="4000" b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(какие?)</a:t>
            </a:r>
          </a:p>
          <a:p>
            <a:r>
              <a:rPr lang="ru-RU" sz="4000" b="1" i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мухоморы</a:t>
            </a:r>
            <a:r>
              <a:rPr lang="ru-RU" sz="4000" b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(какие?)</a:t>
            </a:r>
          </a:p>
          <a:p>
            <a:r>
              <a:rPr lang="ru-RU" sz="4000" b="1" i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грузди</a:t>
            </a:r>
            <a:r>
              <a:rPr lang="ru-RU" sz="4000" b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(какие?)</a:t>
            </a:r>
          </a:p>
          <a:p>
            <a:r>
              <a:rPr lang="ru-RU" sz="4000" b="1" i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рёв</a:t>
            </a:r>
            <a:r>
              <a:rPr lang="ru-RU" sz="4000" b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(какой?)</a:t>
            </a:r>
          </a:p>
          <a:p>
            <a:r>
              <a:rPr lang="ru-RU" sz="4000" b="1" i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рога</a:t>
            </a:r>
            <a:r>
              <a:rPr lang="ru-RU" sz="4000" b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(какие?)</a:t>
            </a:r>
          </a:p>
          <a:p>
            <a:r>
              <a:rPr lang="ru-RU" sz="4000" b="1" i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зайчишка</a:t>
            </a:r>
            <a:r>
              <a:rPr lang="ru-RU" sz="4000" b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(какой?)                                       </a:t>
            </a:r>
            <a:endParaRPr lang="ru-RU" sz="4000" b="1" cap="none" spc="0" dirty="0">
              <a:ln w="900" cmpd="sng">
                <a:solidFill>
                  <a:srgbClr val="002060">
                    <a:alpha val="55000"/>
                  </a:srgb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7818" y="1428736"/>
            <a:ext cx="1324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………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500694" y="1428736"/>
            <a:ext cx="20425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accent2"/>
                </a:solidFill>
              </a:rPr>
              <a:t>крепкие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2132" y="2071678"/>
            <a:ext cx="1324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………</a:t>
            </a:r>
            <a:endParaRPr lang="ru-RU" sz="4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643570" y="2643182"/>
            <a:ext cx="24513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accent2"/>
                </a:solidFill>
              </a:rPr>
              <a:t>нарядные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accent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29256" y="2643182"/>
            <a:ext cx="1324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………</a:t>
            </a:r>
            <a:endParaRPr lang="ru-RU" sz="4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643570" y="2071678"/>
            <a:ext cx="19784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accent2"/>
                </a:solidFill>
              </a:rPr>
              <a:t>мокрые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accent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7752" y="3357562"/>
            <a:ext cx="1324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………</a:t>
            </a:r>
            <a:endParaRPr lang="ru-RU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929190" y="3286124"/>
            <a:ext cx="24497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accent2"/>
                </a:solidFill>
              </a:rPr>
              <a:t>скользкие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accent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0496" y="3929066"/>
            <a:ext cx="1324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………</a:t>
            </a:r>
            <a:endParaRPr lang="ru-RU" sz="4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214810" y="3929066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accent2"/>
                </a:solidFill>
              </a:rPr>
              <a:t>грозный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accent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4810" y="4572008"/>
            <a:ext cx="1324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………</a:t>
            </a:r>
            <a:endParaRPr lang="ru-RU" sz="4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429124" y="4500570"/>
            <a:ext cx="21514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accent2"/>
                </a:solidFill>
              </a:rPr>
              <a:t>тяжёлые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accent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57818" y="5143512"/>
            <a:ext cx="1324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………</a:t>
            </a:r>
            <a:endParaRPr lang="ru-RU" sz="4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500694" y="5143512"/>
            <a:ext cx="18325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accent2"/>
                </a:solidFill>
              </a:rPr>
              <a:t>робкий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accent2"/>
              </a:solidFill>
            </a:endParaRPr>
          </a:p>
        </p:txBody>
      </p:sp>
      <p:pic>
        <p:nvPicPr>
          <p:cNvPr id="22" name="Picture 67" descr="p1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5000636"/>
            <a:ext cx="1357297" cy="1628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7" grpId="0"/>
      <p:bldP spid="11" grpId="0"/>
      <p:bldP spid="12" grpId="0"/>
      <p:bldP spid="13" grpId="0"/>
      <p:bldP spid="14" grpId="0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5318"/>
          <a:stretch>
            <a:fillRect/>
          </a:stretch>
        </p:blipFill>
        <p:spPr>
          <a:xfrm>
            <a:off x="0" y="0"/>
            <a:ext cx="9144000" cy="682768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85786" y="0"/>
            <a:ext cx="75724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Укажите слова, которые </a:t>
            </a:r>
            <a:r>
              <a:rPr lang="ru-RU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описы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</a:t>
            </a:r>
          </a:p>
          <a:p>
            <a:r>
              <a:rPr lang="ru-RU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вают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действия грибов:                                         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500174"/>
            <a:ext cx="5929354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i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Боровики</a:t>
            </a:r>
            <a:r>
              <a:rPr lang="ru-RU" sz="4000" b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(что делают?)</a:t>
            </a:r>
          </a:p>
          <a:p>
            <a:r>
              <a:rPr lang="ru-RU" sz="4000" b="1" i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сыроежки</a:t>
            </a:r>
            <a:r>
              <a:rPr lang="ru-RU" sz="4000" b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(что делают?)</a:t>
            </a:r>
          </a:p>
          <a:p>
            <a:r>
              <a:rPr lang="ru-RU" sz="4000" b="1" i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мухоморы</a:t>
            </a:r>
            <a:r>
              <a:rPr lang="ru-RU" sz="4000" b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(что делают?)</a:t>
            </a:r>
          </a:p>
          <a:p>
            <a:r>
              <a:rPr lang="ru-RU" sz="4000" b="1" i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грузди</a:t>
            </a:r>
            <a:r>
              <a:rPr lang="ru-RU" sz="4000" b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(что делают?)</a:t>
            </a:r>
          </a:p>
          <a:p>
            <a:r>
              <a:rPr lang="ru-RU" sz="4000" b="1" i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опята</a:t>
            </a:r>
            <a:r>
              <a:rPr lang="ru-RU" sz="4000" b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(что делают?)                                    </a:t>
            </a:r>
            <a:endParaRPr lang="ru-RU" sz="4000" b="1" cap="none" spc="0" dirty="0">
              <a:ln w="900" cmpd="sng">
                <a:solidFill>
                  <a:srgbClr val="002060">
                    <a:alpha val="55000"/>
                  </a:srgb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72264" y="1500174"/>
            <a:ext cx="1324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………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643702" y="1428736"/>
            <a:ext cx="2149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accent2"/>
                </a:solidFill>
              </a:rPr>
              <a:t>прячутся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2264" y="2071678"/>
            <a:ext cx="1324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………</a:t>
            </a:r>
            <a:endParaRPr lang="ru-RU" sz="4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643702" y="2714620"/>
            <a:ext cx="23047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accent2"/>
                </a:solidFill>
              </a:rPr>
              <a:t>краснеют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accent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86578" y="2714620"/>
            <a:ext cx="1324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………</a:t>
            </a:r>
            <a:endParaRPr lang="ru-RU" sz="4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572264" y="2071678"/>
            <a:ext cx="23272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accent2"/>
                </a:solidFill>
              </a:rPr>
              <a:t>розовеют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accent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2198" y="3357562"/>
            <a:ext cx="1324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………</a:t>
            </a:r>
            <a:endParaRPr lang="ru-RU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786446" y="3357562"/>
            <a:ext cx="15728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accent2"/>
                </a:solidFill>
              </a:rPr>
              <a:t>растут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accent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6446" y="4000504"/>
            <a:ext cx="1324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………</a:t>
            </a:r>
            <a:endParaRPr lang="ru-RU" sz="4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857884" y="4000504"/>
            <a:ext cx="18348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accent2"/>
                </a:solidFill>
              </a:rPr>
              <a:t>жмутся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accent2"/>
              </a:solidFill>
            </a:endParaRPr>
          </a:p>
        </p:txBody>
      </p:sp>
      <p:pic>
        <p:nvPicPr>
          <p:cNvPr id="22" name="Рисунок 21" descr="bestgif.narod.ru_1311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702" y="4643446"/>
            <a:ext cx="2129296" cy="2000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7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5318"/>
          <a:stretch>
            <a:fillRect/>
          </a:stretch>
        </p:blipFill>
        <p:spPr>
          <a:xfrm>
            <a:off x="0" y="0"/>
            <a:ext cx="9144000" cy="682768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357166"/>
            <a:ext cx="81794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solidFill>
                  <a:srgbClr val="AD13B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плану:</a:t>
            </a:r>
            <a:endParaRPr lang="ru-RU" sz="4800" b="1" cap="none" spc="0" dirty="0">
              <a:ln w="1905"/>
              <a:solidFill>
                <a:srgbClr val="AD13B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1714488"/>
            <a:ext cx="638302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5400" b="1" dirty="0" smtClean="0">
                <a:solidFill>
                  <a:srgbClr val="00B050"/>
                </a:solidFill>
              </a:rPr>
              <a:t> Грибы.</a:t>
            </a:r>
          </a:p>
          <a:p>
            <a:pPr marL="457200" indent="-457200">
              <a:buAutoNum type="arabicPeriod"/>
            </a:pPr>
            <a:r>
              <a:rPr lang="ru-RU" sz="5400" b="1" dirty="0" smtClean="0">
                <a:solidFill>
                  <a:srgbClr val="00B050"/>
                </a:solidFill>
              </a:rPr>
              <a:t> Лесной богатырь.</a:t>
            </a:r>
          </a:p>
          <a:p>
            <a:pPr marL="457200" indent="-457200">
              <a:buAutoNum type="arabicPeriod"/>
            </a:pPr>
            <a:r>
              <a:rPr lang="ru-RU" sz="5400" b="1" dirty="0" smtClean="0">
                <a:solidFill>
                  <a:srgbClr val="00B050"/>
                </a:solidFill>
              </a:rPr>
              <a:t> Робкий зайчишка.</a:t>
            </a:r>
          </a:p>
        </p:txBody>
      </p:sp>
      <p:pic>
        <p:nvPicPr>
          <p:cNvPr id="5" name="Рисунок 4" descr="bestgif.narod.ru_139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1142984"/>
            <a:ext cx="1848261" cy="143193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 descr="2656042_thumb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16" y="1785926"/>
            <a:ext cx="2047878" cy="204787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 descr="258508478.jpg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140" y="4286256"/>
            <a:ext cx="1357322" cy="19952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2"/>
          <a:srcRect t="15318"/>
          <a:stretch>
            <a:fillRect/>
          </a:stretch>
        </p:blipFill>
        <p:spPr>
          <a:xfrm>
            <a:off x="0" y="0"/>
            <a:ext cx="9144000" cy="682768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2910" y="0"/>
            <a:ext cx="56260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(стр.89) -</a:t>
            </a:r>
          </a:p>
          <a:p>
            <a:r>
              <a:rPr lang="ru-RU" b="1" dirty="0" smtClean="0"/>
              <a:t>(Мастерская учителя</a:t>
            </a:r>
            <a:r>
              <a:rPr lang="ru-RU" b="1" dirty="0" smtClean="0"/>
              <a:t>).</a:t>
            </a:r>
          </a:p>
          <a:p>
            <a:r>
              <a:rPr lang="ru-RU" b="1" dirty="0" smtClean="0"/>
              <a:t>Фото: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714620"/>
            <a:ext cx="82868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hlinkClick r:id="rId3"/>
              </a:rPr>
              <a:t> </a:t>
            </a:r>
            <a:r>
              <a:rPr lang="en-US" b="1" dirty="0" smtClean="0">
                <a:hlinkClick r:id="rId3"/>
              </a:rPr>
              <a:t>http</a:t>
            </a:r>
            <a:r>
              <a:rPr lang="en-US" b="1" dirty="0" smtClean="0">
                <a:hlinkClick r:id="rId3"/>
              </a:rPr>
              <a:t>://</a:t>
            </a:r>
            <a:r>
              <a:rPr lang="en-US" b="1" dirty="0" smtClean="0">
                <a:hlinkClick r:id="rId3"/>
              </a:rPr>
              <a:t>o6oi.ru/main.php/452-6/20080717_003.jpghttp</a:t>
            </a:r>
            <a:endParaRPr lang="ru-RU" b="1" dirty="0" smtClean="0"/>
          </a:p>
          <a:p>
            <a:r>
              <a:rPr lang="en-US" b="1" dirty="0" smtClean="0">
                <a:hlinkClick r:id="rId4"/>
              </a:rPr>
              <a:t>http</a:t>
            </a:r>
            <a:r>
              <a:rPr lang="en-US" b="1" dirty="0" smtClean="0">
                <a:hlinkClick r:id="rId4"/>
              </a:rPr>
              <a:t>:</a:t>
            </a:r>
            <a:r>
              <a:rPr lang="en-US" b="1" dirty="0" smtClean="0">
                <a:hlinkClick r:id="rId4"/>
              </a:rPr>
              <a:t>//akotlyar.com/uploads/posts/2009-01/1233077392_1.jpeg</a:t>
            </a:r>
            <a:r>
              <a:rPr lang="en-US" b="1" dirty="0" smtClean="0"/>
              <a:t> </a:t>
            </a:r>
            <a:r>
              <a:rPr lang="en-US" b="1" dirty="0" smtClean="0">
                <a:hlinkClick r:id="rId5"/>
              </a:rPr>
              <a:t>http://</a:t>
            </a:r>
            <a:r>
              <a:rPr lang="en-US" b="1" dirty="0" smtClean="0">
                <a:hlinkClick r:id="rId5"/>
              </a:rPr>
              <a:t>desktop.kazansoft.ru/bigimages/nature/plant/img-e1198.jpg</a:t>
            </a:r>
            <a:r>
              <a:rPr lang="en-US" b="1" dirty="0" smtClean="0"/>
              <a:t> </a:t>
            </a:r>
            <a:r>
              <a:rPr lang="en-US" b="1" dirty="0" smtClean="0">
                <a:hlinkClick r:id="rId6"/>
              </a:rPr>
              <a:t>http://</a:t>
            </a:r>
            <a:r>
              <a:rPr lang="en-US" b="1" dirty="0" smtClean="0">
                <a:hlinkClick r:id="rId6"/>
              </a:rPr>
              <a:t>www.timeboil.ru/img/site/12503521831677.png</a:t>
            </a:r>
            <a:endParaRPr lang="ru-RU" b="1" dirty="0" smtClean="0"/>
          </a:p>
          <a:p>
            <a:r>
              <a:rPr lang="en-US" b="1" dirty="0" smtClean="0"/>
              <a:t> </a:t>
            </a:r>
            <a:r>
              <a:rPr lang="en-US" b="1" dirty="0" smtClean="0">
                <a:hlinkClick r:id="rId7"/>
              </a:rPr>
              <a:t>http://</a:t>
            </a:r>
            <a:r>
              <a:rPr lang="en-US" b="1" dirty="0" smtClean="0">
                <a:hlinkClick r:id="rId7"/>
              </a:rPr>
              <a:t>www.griby.net/images/020-8.jpg</a:t>
            </a:r>
            <a:endParaRPr lang="ru-RU" b="1" dirty="0" smtClean="0"/>
          </a:p>
          <a:p>
            <a:r>
              <a:rPr lang="en-US" b="1" dirty="0" smtClean="0">
                <a:hlinkClick r:id="rId8"/>
              </a:rPr>
              <a:t>http</a:t>
            </a:r>
            <a:r>
              <a:rPr lang="en-US" b="1" dirty="0" smtClean="0">
                <a:hlinkClick r:id="rId8"/>
              </a:rPr>
              <a:t>://</a:t>
            </a:r>
            <a:r>
              <a:rPr lang="en-US" b="1" dirty="0" smtClean="0">
                <a:hlinkClick r:id="rId8"/>
              </a:rPr>
              <a:t>ifs.cook-time.com/preview/img132/132055.jpg</a:t>
            </a:r>
            <a:endParaRPr lang="ru-RU" b="1" dirty="0" smtClean="0"/>
          </a:p>
          <a:p>
            <a:endParaRPr lang="ru-RU" b="1" dirty="0" smtClean="0"/>
          </a:p>
          <a:p>
            <a:endParaRPr lang="en-US" b="1" dirty="0" smtClean="0"/>
          </a:p>
          <a:p>
            <a:endParaRPr lang="en-US" b="1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214942" y="5226784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  <p:pic>
        <p:nvPicPr>
          <p:cNvPr id="9" name="Picture 67" descr="p18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43174" y="4457700"/>
            <a:ext cx="20002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2"/>
          <a:srcRect t="15318"/>
          <a:stretch>
            <a:fillRect/>
          </a:stretch>
        </p:blipFill>
        <p:spPr>
          <a:xfrm>
            <a:off x="0" y="0"/>
            <a:ext cx="9144000" cy="682768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50009"/>
            <a:ext cx="6715172" cy="5036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857356" y="214290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rgbClr val="C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1142984"/>
            <a:ext cx="73581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Несу я урожаи, </a:t>
            </a:r>
          </a:p>
          <a:p>
            <a:r>
              <a:rPr lang="ru-RU" sz="48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Поля вновь засеваю,</a:t>
            </a:r>
          </a:p>
          <a:p>
            <a:r>
              <a:rPr lang="ru-RU" sz="48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Птиц к югу отправляю,</a:t>
            </a:r>
          </a:p>
          <a:p>
            <a:r>
              <a:rPr lang="ru-RU" sz="48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Деревья раздеваю,</a:t>
            </a:r>
          </a:p>
          <a:p>
            <a:r>
              <a:rPr lang="ru-RU" sz="48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Но не касаюсь сосен</a:t>
            </a:r>
          </a:p>
          <a:p>
            <a:r>
              <a:rPr lang="ru-RU" sz="48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 ёлочек. Я …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57620" y="5286388"/>
            <a:ext cx="233269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осен</a:t>
            </a:r>
            <a:r>
              <a:rPr lang="ru-RU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ь</a:t>
            </a:r>
            <a:endParaRPr lang="ru-RU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937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85918" y="1142984"/>
            <a:ext cx="47863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Изложение</a:t>
            </a:r>
            <a:endParaRPr lang="ru-RU" sz="7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2500306"/>
            <a:ext cx="660950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Осенью в лесу</a:t>
            </a:r>
          </a:p>
        </p:txBody>
      </p:sp>
      <p:pic>
        <p:nvPicPr>
          <p:cNvPr id="10" name="Рисунок 9" descr="bestgif.narod.ru_131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435" y="3794286"/>
            <a:ext cx="2938135" cy="2135044"/>
          </a:xfrm>
          <a:prstGeom prst="round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5318"/>
          <a:stretch>
            <a:fillRect/>
          </a:stretch>
        </p:blipFill>
        <p:spPr>
          <a:xfrm>
            <a:off x="0" y="0"/>
            <a:ext cx="9144000" cy="682768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71604" y="2285992"/>
            <a:ext cx="67151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AD13B1"/>
                </a:solidFill>
              </a:rPr>
              <a:t>Стоял на крепкой ножке, </a:t>
            </a:r>
            <a:b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AD13B1"/>
                </a:solidFill>
              </a:rPr>
            </a:br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AD13B1"/>
                </a:solidFill>
              </a:rPr>
              <a:t>Теперь лежит в лукошке. </a:t>
            </a:r>
            <a:endParaRPr lang="ru-RU" sz="4400" b="1" dirty="0">
              <a:ln>
                <a:solidFill>
                  <a:srgbClr val="00B0F0"/>
                </a:solidFill>
              </a:ln>
              <a:solidFill>
                <a:srgbClr val="AD13B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28860" y="5000636"/>
            <a:ext cx="4452629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>
                  <a:solidFill>
                    <a:srgbClr val="00FF00"/>
                  </a:solidFill>
                </a:ln>
                <a:solidFill>
                  <a:srgbClr val="0066FF"/>
                </a:solidFill>
              </a:rPr>
              <a:t>Белый гриб</a:t>
            </a:r>
          </a:p>
          <a:p>
            <a:r>
              <a:rPr lang="ru-RU" sz="4800" b="1" dirty="0" smtClean="0">
                <a:ln>
                  <a:solidFill>
                    <a:srgbClr val="00FF00"/>
                  </a:solidFill>
                </a:ln>
                <a:solidFill>
                  <a:srgbClr val="0066FF"/>
                </a:solidFill>
              </a:rPr>
              <a:t>    (боровик)</a:t>
            </a:r>
            <a:endParaRPr lang="ru-RU" sz="4400" b="1" dirty="0">
              <a:ln>
                <a:solidFill>
                  <a:srgbClr val="00FF00"/>
                </a:solidFill>
              </a:ln>
              <a:solidFill>
                <a:srgbClr val="0066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0"/>
            <a:ext cx="477188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Отгадай загадки</a:t>
            </a:r>
            <a:r>
              <a:rPr lang="ru-RU" sz="48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  <a:endParaRPr lang="ru-RU" sz="48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881018"/>
            <a:ext cx="421484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7" name="Picture 18" descr="03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5857892"/>
            <a:ext cx="10080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5318"/>
          <a:stretch>
            <a:fillRect/>
          </a:stretch>
        </p:blipFill>
        <p:spPr>
          <a:xfrm>
            <a:off x="0" y="0"/>
            <a:ext cx="9144000" cy="68276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28662" y="1214422"/>
            <a:ext cx="800105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Возле леса на опушке, </a:t>
            </a:r>
            <a:b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</a:br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Украшая тёмный бор, </a:t>
            </a:r>
            <a:b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</a:br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Вырос пёстрый, как Петрушка, </a:t>
            </a:r>
            <a:b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</a:br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Ядовитый ... </a:t>
            </a:r>
            <a:endParaRPr lang="ru-RU" sz="4400" b="1" dirty="0">
              <a:ln>
                <a:solidFill>
                  <a:srgbClr val="0066FF"/>
                </a:solidFill>
              </a:ln>
              <a:solidFill>
                <a:srgbClr val="AD13B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14612" y="5500702"/>
            <a:ext cx="35270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>
                  <a:solidFill>
                    <a:srgbClr val="00FF00"/>
                  </a:solidFill>
                </a:ln>
                <a:solidFill>
                  <a:srgbClr val="0066FF"/>
                </a:solidFill>
              </a:rPr>
              <a:t>мухомор</a:t>
            </a:r>
            <a:endParaRPr lang="ru-RU" sz="6600" b="1" dirty="0">
              <a:ln>
                <a:solidFill>
                  <a:srgbClr val="00FF00"/>
                </a:solidFill>
              </a:ln>
              <a:solidFill>
                <a:srgbClr val="0066F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11111" r="13580"/>
          <a:stretch>
            <a:fillRect/>
          </a:stretch>
        </p:blipFill>
        <p:spPr bwMode="auto">
          <a:xfrm>
            <a:off x="1571604" y="571480"/>
            <a:ext cx="4929222" cy="4909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Picture 18" descr="03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48" y="6072206"/>
            <a:ext cx="10080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5318"/>
          <a:stretch>
            <a:fillRect/>
          </a:stretch>
        </p:blipFill>
        <p:spPr>
          <a:xfrm>
            <a:off x="0" y="0"/>
            <a:ext cx="9144000" cy="682768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28662" y="1643050"/>
            <a:ext cx="800105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Нет грибов дружней, чем эти, - </a:t>
            </a:r>
            <a:b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</a:br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Знают взрослые и дети, - </a:t>
            </a:r>
            <a:b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</a:br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На пеньках растут в лесу, </a:t>
            </a:r>
            <a:b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</a:br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Как веснушки на носу. </a:t>
            </a:r>
            <a:endParaRPr lang="ru-RU" sz="4400" b="1" dirty="0">
              <a:ln>
                <a:solidFill>
                  <a:srgbClr val="0066FF"/>
                </a:solidFill>
              </a:ln>
              <a:solidFill>
                <a:srgbClr val="AD13B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5500702"/>
            <a:ext cx="237917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>
                  <a:solidFill>
                    <a:srgbClr val="00FF00"/>
                  </a:solidFill>
                </a:ln>
                <a:solidFill>
                  <a:srgbClr val="0066FF"/>
                </a:solidFill>
              </a:rPr>
              <a:t>Опята</a:t>
            </a:r>
            <a:endParaRPr lang="ru-RU" sz="6600" b="1" dirty="0">
              <a:ln>
                <a:solidFill>
                  <a:srgbClr val="00FF00"/>
                </a:solidFill>
              </a:ln>
              <a:solidFill>
                <a:srgbClr val="0066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571480"/>
            <a:ext cx="6072230" cy="4916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8" descr="03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6000768"/>
            <a:ext cx="10080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5318"/>
          <a:stretch>
            <a:fillRect/>
          </a:stretch>
        </p:blipFill>
        <p:spPr>
          <a:xfrm>
            <a:off x="0" y="0"/>
            <a:ext cx="9144000" cy="682768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71538" y="714356"/>
            <a:ext cx="68580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Вдоль лесных дорожек </a:t>
            </a:r>
            <a:b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</a:br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Много белых ножек </a:t>
            </a:r>
            <a:b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</a:br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В шляпках разноцветных, </a:t>
            </a:r>
            <a:b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</a:br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Издали приметных. </a:t>
            </a:r>
            <a:b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</a:br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Собирай, не мешкай! </a:t>
            </a:r>
            <a:b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</a:br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Это ... </a:t>
            </a:r>
            <a:endParaRPr lang="ru-RU" sz="4400" b="1" dirty="0">
              <a:ln>
                <a:solidFill>
                  <a:srgbClr val="0066FF"/>
                </a:solidFill>
              </a:ln>
              <a:solidFill>
                <a:srgbClr val="AD13B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5572140"/>
            <a:ext cx="403071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6600" b="1" dirty="0" smtClean="0">
                <a:ln>
                  <a:solidFill>
                    <a:srgbClr val="00FF00"/>
                  </a:solidFill>
                </a:ln>
                <a:solidFill>
                  <a:srgbClr val="0066FF"/>
                </a:solidFill>
              </a:rPr>
              <a:t>сыроежки</a:t>
            </a:r>
            <a:endParaRPr lang="ru-RU" sz="6600" b="1" dirty="0">
              <a:ln>
                <a:solidFill>
                  <a:srgbClr val="00FF00"/>
                </a:solidFill>
              </a:ln>
              <a:solidFill>
                <a:srgbClr val="0066FF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357166"/>
            <a:ext cx="6059972" cy="5019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Picture 18" descr="03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6000768"/>
            <a:ext cx="10080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rcRect t="15318"/>
          <a:stretch>
            <a:fillRect/>
          </a:stretch>
        </p:blipFill>
        <p:spPr>
          <a:xfrm>
            <a:off x="0" y="30314"/>
            <a:ext cx="9144000" cy="682768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500166" y="1357298"/>
            <a:ext cx="621510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Зашёл мужик в сосняк, </a:t>
            </a:r>
            <a:b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</a:br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Нашёл слизняк, </a:t>
            </a:r>
            <a:b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</a:br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Бросить - жалко, </a:t>
            </a:r>
            <a:b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</a:br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Съесть </a:t>
            </a:r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AD13B1"/>
                </a:solidFill>
              </a:rPr>
              <a:t>– сыро.</a:t>
            </a:r>
            <a:endParaRPr lang="ru-RU" sz="4400" b="1" dirty="0">
              <a:ln>
                <a:solidFill>
                  <a:srgbClr val="0066FF"/>
                </a:solidFill>
              </a:ln>
              <a:solidFill>
                <a:srgbClr val="AD13B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5500702"/>
            <a:ext cx="261712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>
                  <a:solidFill>
                    <a:srgbClr val="00FF00"/>
                  </a:solidFill>
                </a:ln>
                <a:solidFill>
                  <a:srgbClr val="0066FF"/>
                </a:solidFill>
              </a:rPr>
              <a:t>Груздь</a:t>
            </a:r>
            <a:endParaRPr lang="ru-RU" sz="6600" b="1" dirty="0">
              <a:ln>
                <a:solidFill>
                  <a:srgbClr val="00FF00"/>
                </a:solidFill>
              </a:ln>
              <a:solidFill>
                <a:srgbClr val="0066FF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857232"/>
            <a:ext cx="6322263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Picture 18" descr="03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9586" y="6143644"/>
            <a:ext cx="100806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2"/>
          <a:srcRect t="15318"/>
          <a:stretch>
            <a:fillRect/>
          </a:stretch>
        </p:blipFill>
        <p:spPr>
          <a:xfrm>
            <a:off x="0" y="0"/>
            <a:ext cx="9144000" cy="68276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4230" y="642918"/>
            <a:ext cx="8759770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   Среди редких берёз прячутся в траве крепкие</a:t>
            </a:r>
          </a:p>
          <a:p>
            <a:pPr algn="just"/>
            <a:r>
              <a:rPr lang="ru-RU" sz="2800" b="1" dirty="0" smtClean="0"/>
              <a:t>боровики. Розовеют  мокрые сыроежки. Краснеют</a:t>
            </a:r>
          </a:p>
          <a:p>
            <a:pPr algn="just"/>
            <a:r>
              <a:rPr lang="ru-RU" sz="2800" b="1" dirty="0" smtClean="0"/>
              <a:t>нарядные мухоморы. В ельнике растут скользкие</a:t>
            </a:r>
          </a:p>
          <a:p>
            <a:pPr algn="just"/>
            <a:r>
              <a:rPr lang="ru-RU" sz="2800" b="1" dirty="0" smtClean="0"/>
              <a:t>грузди. На низких пнях жмутся друг к дружке опята на</a:t>
            </a:r>
          </a:p>
          <a:p>
            <a:pPr algn="just"/>
            <a:r>
              <a:rPr lang="ru-RU" sz="2800" b="1" dirty="0" smtClean="0"/>
              <a:t>тоненьких ножках.</a:t>
            </a:r>
          </a:p>
          <a:p>
            <a:pPr algn="just"/>
            <a:r>
              <a:rPr lang="ru-RU" sz="2800" b="1" dirty="0" smtClean="0"/>
              <a:t>      Вышел на край болота лось. Поднял голову с тяжё-</a:t>
            </a:r>
          </a:p>
          <a:p>
            <a:pPr algn="just"/>
            <a:r>
              <a:rPr lang="ru-RU" sz="2800" b="1" dirty="0" err="1" smtClean="0"/>
              <a:t>лыми</a:t>
            </a:r>
            <a:r>
              <a:rPr lang="ru-RU" sz="2800" b="1" dirty="0" smtClean="0"/>
              <a:t>  рогами, заревел. Ранним  утром далеко </a:t>
            </a:r>
            <a:r>
              <a:rPr lang="ru-RU" sz="2800" b="1" dirty="0" err="1" smtClean="0"/>
              <a:t>слы</a:t>
            </a:r>
            <a:r>
              <a:rPr lang="ru-RU" sz="2800" b="1" dirty="0" smtClean="0"/>
              <a:t>-</a:t>
            </a:r>
          </a:p>
          <a:p>
            <a:pPr algn="just"/>
            <a:r>
              <a:rPr lang="ru-RU" sz="2800" b="1" dirty="0" err="1" smtClean="0"/>
              <a:t>шен</a:t>
            </a:r>
            <a:r>
              <a:rPr lang="ru-RU" sz="2800" b="1" dirty="0" smtClean="0"/>
              <a:t> грозный рёв лесного богатыря. </a:t>
            </a:r>
          </a:p>
          <a:p>
            <a:pPr algn="just"/>
            <a:r>
              <a:rPr lang="ru-RU" sz="2800" b="1" dirty="0" smtClean="0"/>
              <a:t>      Страшно робкому зайчишке. Всё кругом жёлтое, а</a:t>
            </a:r>
          </a:p>
          <a:p>
            <a:pPr algn="just"/>
            <a:r>
              <a:rPr lang="ru-RU" sz="2800" b="1" dirty="0" smtClean="0"/>
              <a:t>у него уже шубка побелела. Ждёт бедняжка, когда </a:t>
            </a:r>
          </a:p>
          <a:p>
            <a:pPr algn="just"/>
            <a:r>
              <a:rPr lang="ru-RU" sz="2800" b="1" dirty="0" smtClean="0"/>
              <a:t>выпадет снег. Зароется в сугроб – никто его не увидит.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0"/>
            <a:ext cx="45582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579</Words>
  <PresentationFormat>Экран (4:3)</PresentationFormat>
  <Paragraphs>146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58</cp:revision>
  <dcterms:modified xsi:type="dcterms:W3CDTF">2011-07-25T05:21:13Z</dcterms:modified>
</cp:coreProperties>
</file>