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6" r:id="rId3"/>
    <p:sldId id="257" r:id="rId4"/>
    <p:sldId id="258" r:id="rId5"/>
    <p:sldId id="267" r:id="rId6"/>
    <p:sldId id="266" r:id="rId7"/>
    <p:sldId id="259" r:id="rId8"/>
    <p:sldId id="260" r:id="rId9"/>
    <p:sldId id="261" r:id="rId10"/>
    <p:sldId id="268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0000FF"/>
    <a:srgbClr val="FF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216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latolk.3dn.ru/_ld/8/16074598.jpg" TargetMode="External"/><Relationship Id="rId7" Type="http://schemas.openxmlformats.org/officeDocument/2006/relationships/hyperlink" Target="http://img1.liveinternet.ru/images/attach/c/3/75/36/75036555_56707759_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funnygifts.ru/wp-content/uploads/2011/02/107_big.jpg" TargetMode="External"/><Relationship Id="rId5" Type="http://schemas.openxmlformats.org/officeDocument/2006/relationships/hyperlink" Target="http://xwatt.ru/images/hitachi-byr.jpg" TargetMode="External"/><Relationship Id="rId4" Type="http://schemas.openxmlformats.org/officeDocument/2006/relationships/hyperlink" Target="http://st.free-lance.ru/users/Natie/upload/f_471899bad3016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b="537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4071934" y="3214686"/>
            <a:ext cx="564360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solidFill>
                    <a:srgbClr val="FF00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Изложение</a:t>
            </a:r>
            <a:endParaRPr lang="ru-RU" sz="4800" b="1" dirty="0">
              <a:ln w="31550" cmpd="sng">
                <a:solidFill>
                  <a:srgbClr val="FF0000"/>
                </a:solidFill>
                <a:prstDash val="solid"/>
              </a:ln>
              <a:solidFill>
                <a:srgbClr val="0070C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1860223.jpg"/>
          <p:cNvPicPr>
            <a:picLocks noChangeAspect="1"/>
          </p:cNvPicPr>
          <p:nvPr/>
        </p:nvPicPr>
        <p:blipFill>
          <a:blip r:embed="rId2"/>
          <a:srcRect l="5468" t="6250" r="4687" b="520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428992" y="357166"/>
            <a:ext cx="18886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 cmpd="sng">
                  <a:solidFill>
                    <a:srgbClr val="0000FF">
                      <a:alpha val="55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План.</a:t>
            </a:r>
            <a:endParaRPr lang="ru-RU" sz="5400" b="1" cap="none" spc="0" dirty="0">
              <a:ln w="19050" cmpd="sng">
                <a:solidFill>
                  <a:srgbClr val="0000FF">
                    <a:alpha val="55000"/>
                  </a:srgbClr>
                </a:solidFill>
                <a:prstDash val="solid"/>
              </a:ln>
              <a:solidFill>
                <a:srgbClr val="7030A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1142984"/>
            <a:ext cx="84328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0" cmpd="sng">
                  <a:solidFill>
                    <a:srgbClr val="00FF00">
                      <a:alpha val="55000"/>
                    </a:srgbClr>
                  </a:solidFill>
                  <a:prstDash val="solid"/>
                </a:ln>
                <a:solidFill>
                  <a:srgbClr val="00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1. Бурундук на подсолнухе.</a:t>
            </a:r>
            <a:endParaRPr lang="ru-RU" sz="5400" b="1" cap="none" spc="0" dirty="0">
              <a:ln w="19050" cmpd="sng">
                <a:solidFill>
                  <a:srgbClr val="00FF00">
                    <a:alpha val="55000"/>
                  </a:srgbClr>
                </a:solidFill>
                <a:prstDash val="solid"/>
              </a:ln>
              <a:solidFill>
                <a:srgbClr val="0000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1928802"/>
            <a:ext cx="872373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0" cmpd="sng">
                  <a:solidFill>
                    <a:srgbClr val="00FF00">
                      <a:alpha val="55000"/>
                    </a:srgbClr>
                  </a:solidFill>
                  <a:prstDash val="solid"/>
                </a:ln>
                <a:solidFill>
                  <a:srgbClr val="00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2. Жильё и кладовые бурун-</a:t>
            </a:r>
          </a:p>
          <a:p>
            <a:r>
              <a:rPr lang="ru-RU" sz="5400" b="1" dirty="0" smtClean="0">
                <a:ln w="19050" cmpd="sng">
                  <a:solidFill>
                    <a:srgbClr val="00FF00">
                      <a:alpha val="55000"/>
                    </a:srgbClr>
                  </a:solidFill>
                  <a:prstDash val="solid"/>
                </a:ln>
                <a:solidFill>
                  <a:srgbClr val="00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</a:t>
            </a:r>
            <a:r>
              <a:rPr lang="ru-RU" sz="5400" b="1" dirty="0" err="1" smtClean="0">
                <a:ln w="19050" cmpd="sng">
                  <a:solidFill>
                    <a:srgbClr val="00FF00">
                      <a:alpha val="55000"/>
                    </a:srgbClr>
                  </a:solidFill>
                  <a:prstDash val="solid"/>
                </a:ln>
                <a:solidFill>
                  <a:srgbClr val="00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дука</a:t>
            </a:r>
            <a:r>
              <a:rPr lang="ru-RU" sz="5400" b="1" dirty="0" smtClean="0">
                <a:ln w="19050" cmpd="sng">
                  <a:solidFill>
                    <a:srgbClr val="00FF00">
                      <a:alpha val="55000"/>
                    </a:srgbClr>
                  </a:solidFill>
                  <a:prstDash val="solid"/>
                </a:ln>
                <a:solidFill>
                  <a:srgbClr val="00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.</a:t>
            </a:r>
            <a:endParaRPr lang="ru-RU" sz="5400" b="1" cap="none" spc="0" dirty="0">
              <a:ln w="19050" cmpd="sng">
                <a:solidFill>
                  <a:srgbClr val="00FF00">
                    <a:alpha val="55000"/>
                  </a:srgbClr>
                </a:solidFill>
                <a:prstDash val="solid"/>
              </a:ln>
              <a:solidFill>
                <a:srgbClr val="0000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3714752"/>
            <a:ext cx="80600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0" cmpd="sng">
                  <a:solidFill>
                    <a:srgbClr val="00FF00">
                      <a:alpha val="55000"/>
                    </a:srgbClr>
                  </a:solidFill>
                  <a:prstDash val="solid"/>
                </a:ln>
                <a:solidFill>
                  <a:srgbClr val="00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3. Приручение бурундука.</a:t>
            </a:r>
            <a:endParaRPr lang="ru-RU" sz="5400" b="1" cap="none" spc="0" dirty="0">
              <a:ln w="19050" cmpd="sng">
                <a:solidFill>
                  <a:srgbClr val="00FF00">
                    <a:alpha val="55000"/>
                  </a:srgbClr>
                </a:solidFill>
                <a:prstDash val="solid"/>
              </a:ln>
              <a:solidFill>
                <a:srgbClr val="0000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 t="2083" r="1562" b="416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928662" y="428604"/>
            <a:ext cx="900118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                          </a:t>
            </a:r>
            <a:r>
              <a:rPr lang="ru-RU" sz="2800" b="1" dirty="0" smtClean="0"/>
              <a:t>Материалы:</a:t>
            </a:r>
          </a:p>
          <a:p>
            <a:r>
              <a:rPr lang="ru-RU" b="1" dirty="0" smtClean="0"/>
              <a:t>УДК 373.167.1</a:t>
            </a:r>
          </a:p>
          <a:p>
            <a:r>
              <a:rPr lang="ru-RU" b="1" dirty="0" smtClean="0"/>
              <a:t>ББК 81.2 Рус.- 922 </a:t>
            </a:r>
          </a:p>
          <a:p>
            <a:r>
              <a:rPr lang="ru-RU" b="1" dirty="0" smtClean="0"/>
              <a:t>Н 62 Русский язык: </a:t>
            </a:r>
            <a:r>
              <a:rPr lang="ru-RU" b="1" dirty="0" err="1" smtClean="0"/>
              <a:t>Учебн</a:t>
            </a:r>
            <a:r>
              <a:rPr lang="ru-RU" b="1" dirty="0" smtClean="0"/>
              <a:t>. для 3 </a:t>
            </a:r>
            <a:r>
              <a:rPr lang="ru-RU" b="1" dirty="0" err="1" smtClean="0"/>
              <a:t>кл</a:t>
            </a:r>
            <a:r>
              <a:rPr lang="ru-RU" b="1" dirty="0" smtClean="0"/>
              <a:t>. </a:t>
            </a:r>
            <a:r>
              <a:rPr lang="ru-RU" b="1" dirty="0" err="1" smtClean="0"/>
              <a:t>общеобразоват</a:t>
            </a:r>
            <a:r>
              <a:rPr lang="ru-RU" b="1" dirty="0" smtClean="0"/>
              <a:t>. </a:t>
            </a:r>
            <a:r>
              <a:rPr lang="ru-RU" b="1" dirty="0" err="1" smtClean="0"/>
              <a:t>шк</a:t>
            </a:r>
            <a:r>
              <a:rPr lang="ru-RU" b="1" dirty="0" smtClean="0"/>
              <a:t>./Никитина С.А.,</a:t>
            </a:r>
          </a:p>
          <a:p>
            <a:r>
              <a:rPr lang="ru-RU" b="1" dirty="0" smtClean="0"/>
              <a:t>Якунина Л.П., </a:t>
            </a:r>
            <a:r>
              <a:rPr lang="ru-RU" b="1" dirty="0" err="1" smtClean="0"/>
              <a:t>Мендекинова</a:t>
            </a:r>
            <a:r>
              <a:rPr lang="ru-RU" b="1" dirty="0" smtClean="0"/>
              <a:t> Р.Т. , </a:t>
            </a:r>
            <a:r>
              <a:rPr lang="ru-RU" b="1" dirty="0" err="1" smtClean="0"/>
              <a:t>Кульгильдинова</a:t>
            </a:r>
            <a:r>
              <a:rPr lang="ru-RU" b="1" dirty="0" smtClean="0"/>
              <a:t> Т.А.– </a:t>
            </a:r>
            <a:r>
              <a:rPr lang="ru-RU" b="1" dirty="0" err="1" smtClean="0"/>
              <a:t>Алматы</a:t>
            </a:r>
            <a:r>
              <a:rPr lang="ru-RU" b="1" dirty="0" smtClean="0"/>
              <a:t>:  </a:t>
            </a:r>
            <a:r>
              <a:rPr lang="ru-RU" b="1" dirty="0" err="1" smtClean="0"/>
              <a:t>Атам</a:t>
            </a:r>
            <a:r>
              <a:rPr lang="kk-KZ" b="1" dirty="0" smtClean="0"/>
              <a:t>ұ</a:t>
            </a:r>
            <a:r>
              <a:rPr lang="ru-RU" b="1" dirty="0" err="1" smtClean="0"/>
              <a:t>ра</a:t>
            </a:r>
            <a:r>
              <a:rPr lang="ru-RU" b="1" dirty="0" smtClean="0"/>
              <a:t>, </a:t>
            </a:r>
          </a:p>
          <a:p>
            <a:r>
              <a:rPr lang="ru-RU" b="1" dirty="0" smtClean="0"/>
              <a:t>2010. – 304 с.</a:t>
            </a:r>
          </a:p>
          <a:p>
            <a:r>
              <a:rPr lang="en-US" b="1" dirty="0" smtClean="0"/>
              <a:t> </a:t>
            </a:r>
            <a:r>
              <a:rPr lang="en-US" b="1" dirty="0" smtClean="0">
                <a:hlinkClick r:id="rId3"/>
              </a:rPr>
              <a:t>http://latolk.3dn.ru/_ld/8/16074598.jpg</a:t>
            </a:r>
            <a:r>
              <a:rPr lang="en-US" b="1" dirty="0" smtClean="0"/>
              <a:t> </a:t>
            </a:r>
            <a:endParaRPr lang="ru-RU" b="1" dirty="0" smtClean="0"/>
          </a:p>
          <a:p>
            <a:r>
              <a:rPr lang="en-US" b="1" dirty="0" smtClean="0">
                <a:hlinkClick r:id="rId4"/>
              </a:rPr>
              <a:t>http://st.free-lance.ru/users/Natie/upload/f_471899bad3016.jpg</a:t>
            </a:r>
            <a:endParaRPr lang="ru-RU" b="1" dirty="0" smtClean="0"/>
          </a:p>
          <a:p>
            <a:r>
              <a:rPr lang="en-US" b="1" dirty="0" smtClean="0">
                <a:hlinkClick r:id="rId5"/>
              </a:rPr>
              <a:t>http://xwatt.ru/images/hitachi-byr.jpg</a:t>
            </a:r>
            <a:endParaRPr lang="ru-RU" b="1" dirty="0" smtClean="0"/>
          </a:p>
          <a:p>
            <a:r>
              <a:rPr lang="en-US" b="1" dirty="0" smtClean="0">
                <a:hlinkClick r:id="rId6"/>
              </a:rPr>
              <a:t>http://funnygifts.ru/wp-content/uploads/2011/02/107_big.jpg</a:t>
            </a:r>
            <a:r>
              <a:rPr lang="en-US" b="1" dirty="0" smtClean="0"/>
              <a:t> </a:t>
            </a:r>
            <a:r>
              <a:rPr lang="en-US" b="1" dirty="0" smtClean="0">
                <a:hlinkClick r:id="rId7"/>
              </a:rPr>
              <a:t>http://img1.liveinternet.ru/images/attach/c/3/75/36/75036555_56707759_</a:t>
            </a:r>
            <a:endParaRPr lang="ru-RU" b="1" dirty="0" smtClean="0"/>
          </a:p>
          <a:p>
            <a:r>
              <a:rPr lang="en-US" b="1" u="sng" dirty="0" smtClean="0">
                <a:solidFill>
                  <a:srgbClr val="0000FF"/>
                </a:solidFill>
              </a:rPr>
              <a:t>chipmunk.jpg </a:t>
            </a:r>
            <a:endParaRPr lang="ru-RU" b="1" u="sng" dirty="0" smtClean="0">
              <a:solidFill>
                <a:srgbClr val="0000FF"/>
              </a:solidFill>
            </a:endParaRPr>
          </a:p>
          <a:p>
            <a:r>
              <a:rPr lang="en-US" b="1" u="sng" dirty="0" smtClean="0">
                <a:solidFill>
                  <a:srgbClr val="0000FF"/>
                </a:solidFill>
              </a:rPr>
              <a:t>http://edust.ucoz.ru/_nw/0/41860223.jpg http://i1.i.ua/prikol/pic/7/8/603687.jpg http://i1.i.ua/prikol/pic/7/8/603687.jpg</a:t>
            </a:r>
            <a:endParaRPr lang="ru-RU" b="1" u="sng" dirty="0" smtClean="0">
              <a:solidFill>
                <a:srgbClr val="0000FF"/>
              </a:solidFill>
            </a:endParaRPr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786182" y="4429132"/>
            <a:ext cx="4726935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dirty="0" smtClean="0"/>
              <a:t>Презентацию подготовила</a:t>
            </a:r>
          </a:p>
          <a:p>
            <a:r>
              <a:rPr lang="ru-RU" sz="2800" b="1" dirty="0" smtClean="0"/>
              <a:t> учитель начальных классов</a:t>
            </a:r>
          </a:p>
          <a:p>
            <a:r>
              <a:rPr lang="ru-RU" sz="2800" b="1" dirty="0" smtClean="0"/>
              <a:t>СГОД </a:t>
            </a:r>
            <a:r>
              <a:rPr lang="ru-RU" sz="2800" b="1" dirty="0"/>
              <a:t>№ 8 города Талгара</a:t>
            </a:r>
          </a:p>
          <a:p>
            <a:r>
              <a:rPr lang="ru-RU" sz="2800" b="1" dirty="0" err="1"/>
              <a:t>Алматинской</a:t>
            </a:r>
            <a:r>
              <a:rPr lang="ru-RU" sz="2800" b="1" dirty="0"/>
              <a:t> </a:t>
            </a:r>
            <a:r>
              <a:rPr lang="ru-RU" sz="2800" b="1" dirty="0" smtClean="0"/>
              <a:t>области</a:t>
            </a:r>
          </a:p>
          <a:p>
            <a:r>
              <a:rPr lang="ru-RU" sz="2800" b="1" dirty="0" smtClean="0"/>
              <a:t>Семёнова Елена Васильевна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418602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2428868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6" y="2357430"/>
            <a:ext cx="4000508" cy="2847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4143372" y="642918"/>
            <a:ext cx="641522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3800" b="1" cap="none" spc="0" dirty="0" smtClean="0">
                <a:ln w="381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00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,</a:t>
            </a:r>
            <a:endParaRPr lang="ru-RU" sz="13800" b="1" cap="none" spc="0" dirty="0">
              <a:ln w="38100" cmpd="sng">
                <a:solidFill>
                  <a:srgbClr val="FF0000">
                    <a:alpha val="55000"/>
                  </a:srgbClr>
                </a:solidFill>
                <a:prstDash val="solid"/>
              </a:ln>
              <a:solidFill>
                <a:srgbClr val="0000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43042" y="357166"/>
            <a:ext cx="599863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99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Разгадай ребус.</a:t>
            </a:r>
            <a:endParaRPr lang="ru-RU" sz="66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99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428860" y="5143512"/>
            <a:ext cx="363349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99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бурундук</a:t>
            </a:r>
            <a:endParaRPr lang="ru-RU" sz="66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99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418602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57290" y="1857364"/>
            <a:ext cx="750099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У него в полосках спинка, </a:t>
            </a:r>
          </a:p>
          <a:p>
            <a:r>
              <a:rPr lang="ru-RU" sz="40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Хвостик лёгкий, как пушинка. </a:t>
            </a:r>
          </a:p>
          <a:p>
            <a:r>
              <a:rPr lang="ru-RU" sz="40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Все запасы, как в сундук, </a:t>
            </a:r>
          </a:p>
          <a:p>
            <a:r>
              <a:rPr lang="ru-RU" sz="40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Прячет в дупла ... </a:t>
            </a:r>
            <a:endParaRPr lang="ru-RU" sz="4000" b="1" dirty="0">
              <a:ln w="900" cmpd="sng">
                <a:solidFill>
                  <a:srgbClr val="FF0000">
                    <a:alpha val="55000"/>
                  </a:srgbClr>
                </a:solidFill>
                <a:prstDash val="solid"/>
              </a:ln>
              <a:solidFill>
                <a:srgbClr val="7030A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28860" y="5429264"/>
            <a:ext cx="363349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99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бурундук</a:t>
            </a:r>
            <a:endParaRPr lang="ru-RU" sz="66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99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428604"/>
            <a:ext cx="637886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99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Отгадай загадку</a:t>
            </a:r>
            <a:r>
              <a:rPr lang="ru-RU" sz="6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99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.</a:t>
            </a:r>
            <a:endParaRPr lang="ru-RU" sz="66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99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1381918"/>
            <a:ext cx="4143404" cy="4133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41860223.jpg"/>
          <p:cNvPicPr>
            <a:picLocks noChangeAspect="1"/>
          </p:cNvPicPr>
          <p:nvPr/>
        </p:nvPicPr>
        <p:blipFill>
          <a:blip r:embed="rId2"/>
          <a:srcRect l="5468" t="6250" r="4687" b="520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7158" y="214290"/>
            <a:ext cx="8786842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    На подсолнухе сидел маленький красивый </a:t>
            </a:r>
            <a:r>
              <a:rPr lang="ru-RU" sz="2800" b="1" dirty="0" err="1" smtClean="0"/>
              <a:t>зве</a:t>
            </a:r>
            <a:r>
              <a:rPr lang="ru-RU" sz="2800" b="1" dirty="0" smtClean="0"/>
              <a:t>-</a:t>
            </a:r>
          </a:p>
          <a:p>
            <a:r>
              <a:rPr lang="ru-RU" sz="2800" b="1" dirty="0" smtClean="0"/>
              <a:t>рёк.</a:t>
            </a:r>
          </a:p>
          <a:p>
            <a:r>
              <a:rPr lang="ru-RU" sz="2800" b="1" dirty="0" smtClean="0"/>
              <a:t>     Это был бурундук. Живут бурундуки под </a:t>
            </a:r>
            <a:r>
              <a:rPr lang="ru-RU" sz="2800" b="1" dirty="0" err="1" smtClean="0"/>
              <a:t>деревь</a:t>
            </a:r>
            <a:r>
              <a:rPr lang="ru-RU" sz="2800" b="1" dirty="0" smtClean="0"/>
              <a:t>-</a:t>
            </a:r>
          </a:p>
          <a:p>
            <a:r>
              <a:rPr lang="ru-RU" sz="2800" b="1" dirty="0" err="1" smtClean="0"/>
              <a:t>ями</a:t>
            </a:r>
            <a:r>
              <a:rPr lang="ru-RU" sz="2800" b="1" dirty="0" smtClean="0"/>
              <a:t>, в норах. В них они устраивают кладовые. Там прячут свои запасы: кедровые орехи, подсолнухи, хлебные семена.</a:t>
            </a:r>
          </a:p>
          <a:p>
            <a:r>
              <a:rPr lang="ru-RU" sz="2800" b="1" dirty="0" smtClean="0"/>
              <a:t>    Бурундук всегда находится в движении. Он бегает </a:t>
            </a:r>
          </a:p>
          <a:p>
            <a:r>
              <a:rPr lang="ru-RU" sz="2800" b="1" dirty="0" smtClean="0"/>
              <a:t>по сучьям деревьев, по кучам хвороста. Его </a:t>
            </a:r>
            <a:r>
              <a:rPr lang="ru-RU" sz="2800" b="1" dirty="0" err="1" smtClean="0"/>
              <a:t>нетруд</a:t>
            </a:r>
            <a:r>
              <a:rPr lang="ru-RU" sz="2800" b="1" dirty="0" smtClean="0"/>
              <a:t>-</a:t>
            </a:r>
          </a:p>
          <a:p>
            <a:r>
              <a:rPr lang="ru-RU" sz="2800" b="1" dirty="0" smtClean="0"/>
              <a:t>но поймать. Стоит посвистеть в берестяную дудочку – и любопытный бурундук выбегает из своей норы. В </a:t>
            </a:r>
          </a:p>
          <a:p>
            <a:r>
              <a:rPr lang="ru-RU" sz="2800" b="1" dirty="0" smtClean="0"/>
              <a:t>           неволе бурундуки приживаются быстро. </a:t>
            </a:r>
          </a:p>
          <a:p>
            <a:r>
              <a:rPr lang="ru-RU" sz="2800" b="1" dirty="0" smtClean="0"/>
              <a:t>            Их можно держать в большой клетке, </a:t>
            </a:r>
          </a:p>
          <a:p>
            <a:r>
              <a:rPr lang="ru-RU" sz="2800" b="1" dirty="0" smtClean="0"/>
              <a:t>            кормить орехами, семенами.</a:t>
            </a:r>
            <a:endParaRPr lang="ru-RU" sz="2800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5365829"/>
            <a:ext cx="1857388" cy="1492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6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 b="537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4071934" y="2000240"/>
            <a:ext cx="564360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solidFill>
                    <a:srgbClr val="FF00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Изложение</a:t>
            </a:r>
            <a:endParaRPr lang="ru-RU" sz="4800" b="1" dirty="0">
              <a:ln w="31550" cmpd="sng">
                <a:solidFill>
                  <a:srgbClr val="FF0000"/>
                </a:solidFill>
                <a:prstDash val="solid"/>
              </a:ln>
              <a:solidFill>
                <a:srgbClr val="0070C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14942" y="3571876"/>
            <a:ext cx="333796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kk-KZ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99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Бурундук</a:t>
            </a:r>
            <a:endParaRPr lang="ru-RU" sz="54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FF99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1860223.jpg"/>
          <p:cNvPicPr>
            <a:picLocks noChangeAspect="1"/>
          </p:cNvPicPr>
          <p:nvPr/>
        </p:nvPicPr>
        <p:blipFill>
          <a:blip r:embed="rId2"/>
          <a:srcRect l="5468" t="6250" r="4687" b="520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14290"/>
            <a:ext cx="878684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    На подсолнухе сидел маленький красивый </a:t>
            </a:r>
            <a:r>
              <a:rPr lang="ru-RU" sz="2800" b="1" dirty="0" err="1" smtClean="0"/>
              <a:t>зве</a:t>
            </a:r>
            <a:r>
              <a:rPr lang="ru-RU" sz="2800" b="1" dirty="0" smtClean="0"/>
              <a:t>-</a:t>
            </a:r>
          </a:p>
          <a:p>
            <a:r>
              <a:rPr lang="ru-RU" sz="2800" b="1" dirty="0" smtClean="0"/>
              <a:t>рёк.</a:t>
            </a:r>
          </a:p>
          <a:p>
            <a:r>
              <a:rPr lang="ru-RU" sz="2800" b="1" dirty="0" smtClean="0"/>
              <a:t>     Это был бурундук. Живут бурундуки под </a:t>
            </a:r>
            <a:r>
              <a:rPr lang="ru-RU" sz="2800" b="1" dirty="0" err="1" smtClean="0"/>
              <a:t>деревь</a:t>
            </a:r>
            <a:r>
              <a:rPr lang="ru-RU" sz="2800" b="1" dirty="0" smtClean="0"/>
              <a:t>-</a:t>
            </a:r>
          </a:p>
          <a:p>
            <a:r>
              <a:rPr lang="ru-RU" sz="2800" b="1" dirty="0" err="1" smtClean="0"/>
              <a:t>ями</a:t>
            </a:r>
            <a:r>
              <a:rPr lang="ru-RU" sz="2800" b="1" dirty="0" smtClean="0"/>
              <a:t>, в норах. В них они устраивают кладовые. Там прячут свои запасы: кедровые орехи, подсолнухи, хлебные семена.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7158" y="2786058"/>
            <a:ext cx="878684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    Бурундук всегда находится в движении. Он бегает </a:t>
            </a:r>
          </a:p>
          <a:p>
            <a:r>
              <a:rPr lang="ru-RU" sz="2800" b="1" dirty="0" smtClean="0"/>
              <a:t>по сучьям деревьев, по кучам хвороста. Его </a:t>
            </a:r>
            <a:r>
              <a:rPr lang="ru-RU" sz="2800" b="1" dirty="0" err="1" smtClean="0"/>
              <a:t>нетруд</a:t>
            </a:r>
            <a:r>
              <a:rPr lang="ru-RU" sz="2800" b="1" dirty="0" smtClean="0"/>
              <a:t>-</a:t>
            </a:r>
          </a:p>
          <a:p>
            <a:r>
              <a:rPr lang="ru-RU" sz="2800" b="1" dirty="0" smtClean="0"/>
              <a:t>но поймать. Стоит посвистеть в берестяную дудочку – и любопытный бурундук выбегает из своей норы. В </a:t>
            </a:r>
          </a:p>
          <a:p>
            <a:r>
              <a:rPr lang="ru-RU" sz="2800" b="1" dirty="0" smtClean="0"/>
              <a:t>           неволе бурундуки приживаются быстро. </a:t>
            </a:r>
          </a:p>
          <a:p>
            <a:r>
              <a:rPr lang="ru-RU" sz="2800" b="1" dirty="0" smtClean="0"/>
              <a:t>            Их можно держать в большой клетке, </a:t>
            </a:r>
          </a:p>
          <a:p>
            <a:r>
              <a:rPr lang="ru-RU" sz="2800" b="1" dirty="0" smtClean="0"/>
              <a:t>            кормить орехами, семенами.</a:t>
            </a:r>
            <a:endParaRPr lang="ru-RU" sz="28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428728" y="5715016"/>
            <a:ext cx="596079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85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 и перескажи.</a:t>
            </a:r>
            <a:endParaRPr lang="ru-RU" sz="4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85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1860223.jpg"/>
          <p:cNvPicPr>
            <a:picLocks noChangeAspect="1"/>
          </p:cNvPicPr>
          <p:nvPr/>
        </p:nvPicPr>
        <p:blipFill>
          <a:blip r:embed="rId2"/>
          <a:srcRect l="5468" t="6250" r="4687" b="520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643042" y="0"/>
            <a:ext cx="60612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Ответь на вопросы: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70C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714356"/>
            <a:ext cx="9001188" cy="452431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Кто сидел на подсолнухе?</a:t>
            </a:r>
            <a:endParaRPr lang="ru-RU" sz="36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CC00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Где живут бурундуки?</a:t>
            </a:r>
            <a:endParaRPr lang="ru-RU" sz="36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CC00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Где они устраивают кладовые</a:t>
            </a:r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?</a:t>
            </a:r>
          </a:p>
          <a:p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Что бурундуки прячут в кладовых</a:t>
            </a:r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?</a:t>
            </a:r>
          </a:p>
          <a:p>
            <a:pPr marL="742950" indent="-742950"/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Как передвигается бурундук?</a:t>
            </a:r>
          </a:p>
          <a:p>
            <a:pPr marL="742950" indent="-742950"/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Как можно выманить бурундука из норы?</a:t>
            </a:r>
          </a:p>
          <a:p>
            <a:pPr marL="742950" indent="-742950"/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Где можно держать бурундука в неволе</a:t>
            </a:r>
          </a:p>
          <a:p>
            <a:pPr marL="742950" indent="-742950"/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           и чем кормить?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41860223.jpg"/>
          <p:cNvPicPr>
            <a:picLocks noChangeAspect="1"/>
          </p:cNvPicPr>
          <p:nvPr/>
        </p:nvPicPr>
        <p:blipFill>
          <a:blip r:embed="rId2"/>
          <a:srcRect l="5468" t="6250" r="4687" b="520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71472" y="285728"/>
            <a:ext cx="799449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900" cmpd="sng">
                  <a:solidFill>
                    <a:srgbClr val="0070C0">
                      <a:alpha val="55000"/>
                    </a:srgb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Объясни написание выделенных букв:</a:t>
            </a:r>
            <a:endParaRPr lang="ru-RU" sz="3600" b="1" cap="none" spc="0" dirty="0">
              <a:ln w="900" cmpd="sng">
                <a:solidFill>
                  <a:srgbClr val="0070C0">
                    <a:alpha val="55000"/>
                  </a:srgbClr>
                </a:solidFill>
                <a:prstDash val="solid"/>
              </a:ln>
              <a:solidFill>
                <a:srgbClr val="00FF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1000108"/>
            <a:ext cx="8550482" cy="452431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Кр</a:t>
            </a:r>
            <a:r>
              <a:rPr lang="ru-RU" sz="4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</a:t>
            </a:r>
            <a:r>
              <a:rPr lang="ru-RU" sz="4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сивый, зв</a:t>
            </a:r>
            <a:r>
              <a:rPr lang="ru-RU" sz="4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</a:t>
            </a:r>
            <a:r>
              <a:rPr lang="ru-RU" sz="4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рёк, ж</a:t>
            </a:r>
            <a:r>
              <a:rPr lang="ru-RU" sz="4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</a:t>
            </a:r>
            <a:r>
              <a:rPr lang="ru-RU" sz="4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вут,</a:t>
            </a:r>
          </a:p>
          <a:p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рев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ь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я, кл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довые, к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дровые,</a:t>
            </a:r>
          </a:p>
          <a:p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</a:t>
            </a:r>
            <a:r>
              <a:rPr lang="ru-RU" sz="4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</a:t>
            </a:r>
            <a:r>
              <a:rPr lang="ru-RU" sz="4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</a:t>
            </a:r>
            <a:r>
              <a:rPr lang="ru-RU" sz="4800" b="1" u="sng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</a:t>
            </a:r>
            <a:r>
              <a:rPr lang="ru-RU" sz="4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на, дв</a:t>
            </a:r>
            <a:r>
              <a:rPr lang="ru-RU" sz="4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</a:t>
            </a:r>
            <a:r>
              <a:rPr lang="ru-RU" sz="4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жение, п</a:t>
            </a:r>
            <a:r>
              <a:rPr lang="ru-RU" sz="4800" b="1" u="sng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</a:t>
            </a:r>
            <a:r>
              <a:rPr lang="ru-RU" sz="4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св</a:t>
            </a:r>
            <a:r>
              <a:rPr lang="ru-RU" sz="4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</a:t>
            </a:r>
            <a:r>
              <a:rPr lang="ru-RU" sz="4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стеть,</a:t>
            </a:r>
          </a:p>
          <a:p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выб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га</a:t>
            </a:r>
            <a:r>
              <a:rPr lang="ru-RU" sz="4800" b="1" u="sng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ет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из н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ры, д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ржать,</a:t>
            </a:r>
          </a:p>
          <a:p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б</a:t>
            </a:r>
            <a:r>
              <a:rPr lang="ru-RU" sz="4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</a:t>
            </a:r>
            <a:r>
              <a:rPr lang="ru-RU" sz="4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льшой, к</a:t>
            </a:r>
            <a:r>
              <a:rPr lang="ru-RU" sz="4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</a:t>
            </a:r>
            <a:r>
              <a:rPr lang="ru-RU" sz="4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рмить, пряч</a:t>
            </a:r>
            <a:r>
              <a:rPr lang="ru-RU" sz="4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у</a:t>
            </a:r>
            <a:r>
              <a:rPr lang="ru-RU" sz="4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т,</a:t>
            </a:r>
          </a:p>
          <a:p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          бурунду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</a:t>
            </a: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.</a:t>
            </a:r>
            <a:endParaRPr lang="ru-RU" sz="48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448</Words>
  <PresentationFormat>Экран (4:3)</PresentationFormat>
  <Paragraphs>74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31</cp:revision>
  <dcterms:modified xsi:type="dcterms:W3CDTF">2011-07-28T09:08:43Z</dcterms:modified>
</cp:coreProperties>
</file>