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3" r:id="rId7"/>
    <p:sldId id="276" r:id="rId8"/>
    <p:sldId id="273" r:id="rId9"/>
    <p:sldId id="274" r:id="rId10"/>
    <p:sldId id="275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00FF"/>
    <a:srgbClr val="9900FF"/>
    <a:srgbClr val="00CC66"/>
    <a:srgbClr val="FF3399"/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714356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38100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381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38100">
                <a:solidFill>
                  <a:schemeClr val="tx1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000372"/>
            <a:ext cx="795121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8100">
                  <a:solidFill>
                    <a:schemeClr val="tx1"/>
                  </a:solidFill>
                </a:ln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Осенние наряды </a:t>
            </a:r>
            <a:endParaRPr lang="ru-RU" sz="8000" b="1" cap="none" spc="0" dirty="0">
              <a:ln w="38100">
                <a:solidFill>
                  <a:schemeClr val="tx1"/>
                </a:solidFill>
              </a:ln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Documents and Settings\Admin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357298"/>
            <a:ext cx="593547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Что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CC66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там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сделали деревья? 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642974" y="714356"/>
            <a:ext cx="78582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Куда падают 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CC66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солнечные лучи</a:t>
            </a:r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357430"/>
            <a:ext cx="637745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Какими стали листочки берёзы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214686"/>
            <a:ext cx="707059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Какой краской выкрасил себя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CC66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клён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1142984"/>
            <a:ext cx="302839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опушку леса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1857364"/>
            <a:ext cx="44573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дели осенние наряды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572264" y="2786058"/>
            <a:ext cx="19173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жёлтыми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57818" y="4643446"/>
            <a:ext cx="28419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красные бусы 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21429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4143380"/>
            <a:ext cx="82225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5.Что набросила рябина на каждую веточку?</a:t>
            </a:r>
            <a:endParaRPr lang="ru-RU" sz="32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29124" y="3714752"/>
            <a:ext cx="37901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жёлтой и коричневой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4929198"/>
            <a:ext cx="492922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Какой осталась ёлочка</a:t>
            </a:r>
            <a:r>
              <a:rPr lang="ru-RU" sz="28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?                                                                      </a:t>
            </a:r>
            <a:endParaRPr lang="ru-RU" sz="28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43240" y="5429264"/>
            <a:ext cx="52864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поменяла зелёных иголок                                                    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52269289_jqz6804picwshga.jpeg"/>
          <p:cNvPicPr>
            <a:picLocks noChangeAspect="1"/>
          </p:cNvPicPr>
          <p:nvPr/>
        </p:nvPicPr>
        <p:blipFill>
          <a:blip r:embed="rId2"/>
          <a:srcRect b="833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52" y="1571612"/>
            <a:ext cx="507209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Яковлева В.И. Сборник текстов для изложений в начальных классах. Пособие для учителя. – М., «Просвещение», 1972. – 173 с.,(стр. 31)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Фон и фото – ресурс интернета.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57422" y="1000108"/>
            <a:ext cx="1943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Источники.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71934" y="3643314"/>
            <a:ext cx="407528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/>
              <a:t>Презентацию подготовила</a:t>
            </a:r>
          </a:p>
          <a:p>
            <a:r>
              <a:rPr lang="ru-RU" sz="2400" b="1" dirty="0" smtClean="0"/>
              <a:t> учитель начальных классов</a:t>
            </a:r>
          </a:p>
          <a:p>
            <a:r>
              <a:rPr lang="ru-RU" sz="2400" b="1" dirty="0" smtClean="0"/>
              <a:t>СГОД </a:t>
            </a:r>
            <a:r>
              <a:rPr lang="ru-RU" sz="2400" b="1" dirty="0"/>
              <a:t>№ 8 города Талгара</a:t>
            </a:r>
          </a:p>
          <a:p>
            <a:r>
              <a:rPr lang="ru-RU" sz="2400" b="1" dirty="0" err="1"/>
              <a:t>Алматинской</a:t>
            </a:r>
            <a:r>
              <a:rPr lang="ru-RU" sz="2400" b="1" dirty="0"/>
              <a:t> </a:t>
            </a:r>
            <a:r>
              <a:rPr lang="ru-RU" sz="2400" b="1" dirty="0" smtClean="0"/>
              <a:t>области</a:t>
            </a:r>
          </a:p>
          <a:p>
            <a:r>
              <a:rPr lang="ru-RU" sz="2400" b="1" dirty="0" smtClean="0"/>
              <a:t>Семёнова Елена Васильевна </a:t>
            </a:r>
          </a:p>
          <a:p>
            <a:endParaRPr lang="ru-RU" sz="2000" b="1" dirty="0"/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38103867_96e97d91350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14646" y="2285992"/>
            <a:ext cx="592935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Каждый год на нём с охотой </a:t>
            </a:r>
            <a:br>
              <a:rPr lang="ru-RU" sz="3200" b="1" dirty="0" smtClean="0">
                <a:ln>
                  <a:solidFill>
                    <a:srgbClr val="00B050"/>
                  </a:solidFill>
                </a:ln>
                <a:solidFill>
                  <a:srgbClr val="9900FF"/>
                </a:solidFill>
              </a:rPr>
            </a:br>
            <a:r>
              <a:rPr lang="ru-RU" sz="3200" b="1" dirty="0" smtClean="0">
                <a:ln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Вырастают вертолёты. </a:t>
            </a:r>
            <a:br>
              <a:rPr lang="ru-RU" sz="3200" b="1" dirty="0" smtClean="0">
                <a:ln>
                  <a:solidFill>
                    <a:srgbClr val="00B050"/>
                  </a:solidFill>
                </a:ln>
                <a:solidFill>
                  <a:srgbClr val="9900FF"/>
                </a:solidFill>
              </a:rPr>
            </a:br>
            <a:r>
              <a:rPr lang="ru-RU" sz="3200" b="1" dirty="0" smtClean="0">
                <a:ln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Жаль, что каждый вертолёт </a:t>
            </a:r>
            <a:br>
              <a:rPr lang="ru-RU" sz="3200" b="1" dirty="0" smtClean="0">
                <a:ln>
                  <a:solidFill>
                    <a:srgbClr val="00B050"/>
                  </a:solidFill>
                </a:ln>
                <a:solidFill>
                  <a:srgbClr val="9900FF"/>
                </a:solidFill>
              </a:rPr>
            </a:br>
            <a:r>
              <a:rPr lang="ru-RU" sz="3200" b="1" dirty="0" smtClean="0">
                <a:ln>
                  <a:solidFill>
                    <a:srgbClr val="00B050"/>
                  </a:solidFill>
                </a:ln>
                <a:solidFill>
                  <a:srgbClr val="9900FF"/>
                </a:solidFill>
              </a:rPr>
              <a:t>На всего один полёт. </a:t>
            </a:r>
            <a:endParaRPr lang="ru-RU" sz="3200" b="1" dirty="0">
              <a:ln>
                <a:solidFill>
                  <a:srgbClr val="00B050"/>
                </a:solidFill>
              </a:ln>
              <a:solidFill>
                <a:srgbClr val="99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121442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4357694"/>
            <a:ext cx="323678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381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клён</a:t>
            </a:r>
            <a:endParaRPr lang="ru-RU" sz="11500" b="1" cap="none" spc="0" dirty="0">
              <a:ln w="38100">
                <a:solidFill>
                  <a:srgbClr val="0000FF"/>
                </a:solidFill>
                <a:prstDash val="solid"/>
                <a:miter lim="800000"/>
              </a:ln>
              <a:solidFill>
                <a:srgbClr val="66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714356"/>
            <a:ext cx="54483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38103867_96e97d91350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00430" y="928670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00364" y="2214554"/>
            <a:ext cx="592935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Ствол белеет,</a:t>
            </a:r>
          </a:p>
          <a:p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Шапочка зеленеет.</a:t>
            </a:r>
          </a:p>
          <a:p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Стоит в белой одёжке,</a:t>
            </a:r>
          </a:p>
          <a:p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Свесив серёжки.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500570"/>
            <a:ext cx="4604146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381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берёза</a:t>
            </a:r>
            <a:endParaRPr lang="ru-RU" sz="11500" b="1" cap="none" spc="0" dirty="0">
              <a:ln w="38100">
                <a:solidFill>
                  <a:srgbClr val="0000FF"/>
                </a:solidFill>
                <a:prstDash val="solid"/>
                <a:miter lim="800000"/>
              </a:ln>
              <a:solidFill>
                <a:srgbClr val="66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140110" y="788924"/>
            <a:ext cx="422110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38103867_96e97d91350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488" y="4143380"/>
            <a:ext cx="484940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none" spc="0" dirty="0" smtClean="0">
                <a:ln w="381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рябина</a:t>
            </a:r>
            <a:endParaRPr lang="ru-RU" sz="11500" b="1" cap="none" spc="0" dirty="0">
              <a:ln w="38100">
                <a:solidFill>
                  <a:srgbClr val="0000FF"/>
                </a:solidFill>
                <a:prstDash val="solid"/>
                <a:miter lim="800000"/>
              </a:ln>
              <a:solidFill>
                <a:srgbClr val="66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0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857232"/>
            <a:ext cx="592935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Осень в сад </a:t>
            </a:r>
          </a:p>
          <a:p>
            <a:r>
              <a:rPr lang="ru-RU" sz="44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 нам пришла,</a:t>
            </a:r>
          </a:p>
          <a:p>
            <a:r>
              <a:rPr lang="ru-RU" sz="44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Красный факел</a:t>
            </a:r>
          </a:p>
          <a:p>
            <a:r>
              <a:rPr lang="ru-RU" sz="44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Зажгла.</a:t>
            </a:r>
          </a:p>
          <a:p>
            <a:r>
              <a:rPr lang="ru-RU" sz="44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Здесь дрозды,</a:t>
            </a:r>
          </a:p>
          <a:p>
            <a:r>
              <a:rPr lang="ru-RU" sz="44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Скворцы снуют</a:t>
            </a:r>
          </a:p>
          <a:p>
            <a:r>
              <a:rPr lang="ru-RU" sz="44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И, галдя, его клюют.</a:t>
            </a:r>
          </a:p>
          <a:p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857232"/>
            <a:ext cx="5072098" cy="380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38103867_96e97d91350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57554" y="0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99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928670"/>
            <a:ext cx="635795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FF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Что же это за девица?</a:t>
            </a:r>
          </a:p>
          <a:p>
            <a:r>
              <a:rPr lang="ru-RU" sz="4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FF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 швея, не мастерица,</a:t>
            </a:r>
          </a:p>
          <a:p>
            <a:r>
              <a:rPr lang="ru-RU" sz="4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FF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Ничего сама не шьёт,</a:t>
            </a:r>
          </a:p>
          <a:p>
            <a:r>
              <a:rPr lang="ru-RU" sz="4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FF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в иголках круглый год.</a:t>
            </a:r>
          </a:p>
          <a:p>
            <a:endParaRPr lang="ru-RU" sz="44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571479"/>
            <a:ext cx="3286148" cy="41069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3571868" y="4643446"/>
            <a:ext cx="310713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38100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Ёлка</a:t>
            </a:r>
            <a:endParaRPr lang="ru-RU" sz="11500" b="1" cap="none" spc="0" dirty="0">
              <a:ln w="38100">
                <a:solidFill>
                  <a:srgbClr val="0000FF"/>
                </a:solidFill>
                <a:prstDash val="solid"/>
                <a:miter lim="800000"/>
              </a:ln>
              <a:solidFill>
                <a:srgbClr val="66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55665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000108"/>
            <a:ext cx="8284256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9900FF"/>
                  </a:solidFill>
                </a:ln>
                <a:solidFill>
                  <a:srgbClr val="FF3399"/>
                </a:solidFill>
              </a:rPr>
              <a:t>                    </a:t>
            </a:r>
          </a:p>
          <a:p>
            <a:r>
              <a:rPr lang="ru-RU" sz="3200" b="1" dirty="0" smtClean="0"/>
              <a:t>    Солнечные лучи падают на опушку леса.</a:t>
            </a:r>
          </a:p>
          <a:p>
            <a:r>
              <a:rPr lang="ru-RU" sz="3200" b="1" dirty="0" smtClean="0"/>
              <a:t>Там деревья надели осенние наряды.</a:t>
            </a:r>
          </a:p>
          <a:p>
            <a:r>
              <a:rPr lang="ru-RU" sz="3200" b="1" dirty="0" smtClean="0"/>
              <a:t>    Листочки берёзы стали жёлтыми. Клён вы-</a:t>
            </a:r>
          </a:p>
          <a:p>
            <a:r>
              <a:rPr lang="ru-RU" sz="3200" b="1" dirty="0" smtClean="0"/>
              <a:t>красил себя жёлтой и коричневой краской.</a:t>
            </a:r>
          </a:p>
          <a:p>
            <a:r>
              <a:rPr lang="ru-RU" sz="3200" b="1" dirty="0" smtClean="0"/>
              <a:t>На каждую веточку рябина набросила </a:t>
            </a:r>
            <a:r>
              <a:rPr lang="ru-RU" sz="3200" b="1" dirty="0" err="1" smtClean="0"/>
              <a:t>крас</a:t>
            </a:r>
            <a:r>
              <a:rPr lang="ru-RU" sz="3200" b="1" dirty="0" smtClean="0"/>
              <a:t>-</a:t>
            </a:r>
          </a:p>
          <a:p>
            <a:r>
              <a:rPr lang="ru-RU" sz="3200" b="1" dirty="0" err="1" smtClean="0"/>
              <a:t>ные</a:t>
            </a:r>
            <a:r>
              <a:rPr lang="ru-RU" sz="3200" b="1" dirty="0" smtClean="0"/>
              <a:t> бусы.</a:t>
            </a:r>
          </a:p>
          <a:p>
            <a:r>
              <a:rPr lang="ru-RU" sz="3200" b="1" smtClean="0"/>
              <a:t>   </a:t>
            </a:r>
            <a:r>
              <a:rPr lang="ru-RU" sz="3200" b="1" smtClean="0"/>
              <a:t>Только </a:t>
            </a:r>
            <a:r>
              <a:rPr lang="ru-RU" sz="3200" b="1" dirty="0" smtClean="0"/>
              <a:t>ёлочка не поменяла своих зелёных</a:t>
            </a:r>
          </a:p>
          <a:p>
            <a:r>
              <a:rPr lang="ru-RU" sz="3200" b="1" dirty="0" smtClean="0"/>
              <a:t>иголок. 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785794"/>
            <a:ext cx="554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Мои документы\Мои рисунки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0803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357166"/>
            <a:ext cx="8014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6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Читаем и пересказываем: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6FF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142984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</a:t>
            </a:r>
            <a:r>
              <a:rPr lang="ru-RU" sz="3600" b="1" dirty="0" smtClean="0"/>
              <a:t>Солнечные лучи падают на опушку </a:t>
            </a:r>
            <a:r>
              <a:rPr lang="ru-RU" sz="3600" b="1" dirty="0" err="1" smtClean="0"/>
              <a:t>ле-са</a:t>
            </a:r>
            <a:r>
              <a:rPr lang="ru-RU" sz="3600" b="1" dirty="0" smtClean="0"/>
              <a:t>. Там деревья надели осенние  </a:t>
            </a:r>
            <a:r>
              <a:rPr lang="ru-RU" sz="3600" b="1" dirty="0" err="1" smtClean="0"/>
              <a:t>наря</a:t>
            </a:r>
            <a:r>
              <a:rPr lang="ru-RU" sz="3600" b="1" dirty="0" smtClean="0"/>
              <a:t>-</a:t>
            </a:r>
          </a:p>
          <a:p>
            <a:pPr algn="just"/>
            <a:r>
              <a:rPr lang="ru-RU" sz="3600" b="1" dirty="0" err="1" smtClean="0"/>
              <a:t>ды</a:t>
            </a:r>
            <a:r>
              <a:rPr lang="ru-RU" sz="3600" b="1" dirty="0" smtClean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828836"/>
            <a:ext cx="8643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200" b="1" dirty="0" smtClean="0">
                <a:solidFill>
                  <a:prstClr val="black"/>
                </a:solidFill>
              </a:rPr>
              <a:t>     </a:t>
            </a:r>
            <a:r>
              <a:rPr lang="ru-RU" sz="3600" b="1" dirty="0" smtClean="0">
                <a:solidFill>
                  <a:prstClr val="black"/>
                </a:solidFill>
              </a:rPr>
              <a:t>Листочки берёзы стали жёлтыми. Клён выкрасил себя жёлтой и коричневой краской. На каждую веточку рябина </a:t>
            </a:r>
            <a:r>
              <a:rPr lang="ru-RU" sz="3600" b="1" dirty="0" err="1" smtClean="0">
                <a:solidFill>
                  <a:prstClr val="black"/>
                </a:solidFill>
              </a:rPr>
              <a:t>на-бросила</a:t>
            </a:r>
            <a:r>
              <a:rPr lang="ru-RU" sz="3600" b="1" dirty="0" smtClean="0">
                <a:solidFill>
                  <a:prstClr val="black"/>
                </a:solidFill>
              </a:rPr>
              <a:t> красные бусы.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5072074"/>
            <a:ext cx="842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Только ёлочка не поменяла своих </a:t>
            </a:r>
            <a:r>
              <a:rPr lang="ru-RU" sz="3600" b="1" dirty="0" err="1" smtClean="0"/>
              <a:t>зе</a:t>
            </a:r>
            <a:r>
              <a:rPr lang="ru-RU" sz="3600" b="1" dirty="0" smtClean="0"/>
              <a:t>-</a:t>
            </a:r>
          </a:p>
          <a:p>
            <a:r>
              <a:rPr lang="ru-RU" sz="3600" b="1" dirty="0" smtClean="0"/>
              <a:t> </a:t>
            </a:r>
            <a:r>
              <a:rPr lang="ru-RU" sz="3600" b="1" dirty="0" err="1" smtClean="0"/>
              <a:t>лёных</a:t>
            </a:r>
            <a:r>
              <a:rPr lang="ru-RU" sz="3600" b="1" dirty="0" smtClean="0"/>
              <a:t> иголок.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8075" y="2190750"/>
            <a:ext cx="18478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1238103867_96e97d91350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43240" y="500042"/>
            <a:ext cx="54152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>
                  <a:solidFill>
                    <a:srgbClr val="0000FF"/>
                  </a:solidFill>
                </a:ln>
                <a:solidFill>
                  <a:srgbClr val="66FFFF"/>
                </a:solidFill>
              </a:rPr>
              <a:t>Запомни написание!</a:t>
            </a:r>
            <a:endParaRPr lang="ru-RU" sz="4400" b="1" cap="none" spc="50" dirty="0">
              <a:ln w="11430">
                <a:solidFill>
                  <a:srgbClr val="0000FF"/>
                </a:solidFill>
              </a:ln>
              <a:solidFill>
                <a:srgbClr val="66FF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1142984"/>
            <a:ext cx="3223959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олне</a:t>
            </a:r>
            <a:r>
              <a:rPr lang="ru-RU" sz="4400" b="1" cap="none" spc="0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чн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ые</a:t>
            </a:r>
          </a:p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листо</a:t>
            </a:r>
            <a:r>
              <a:rPr lang="ru-RU" sz="44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чк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ори</a:t>
            </a:r>
            <a:r>
              <a:rPr lang="ru-RU" sz="4400" b="1" cap="none" spc="0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чн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евая</a:t>
            </a:r>
          </a:p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вето</a:t>
            </a:r>
            <a:r>
              <a:rPr lang="ru-RU" sz="44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чк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</a:p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ёло</a:t>
            </a:r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чк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4429132"/>
            <a:ext cx="5851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Чк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5400" b="1" cap="none" spc="0" dirty="0" err="1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чн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пиши </a:t>
            </a:r>
            <a:r>
              <a:rPr lang="ru-RU" sz="5400" b="1" cap="none" spc="0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</a:t>
            </a:r>
            <a:r>
              <a:rPr lang="ru-RU" sz="5400" b="1" cap="none" spc="0" dirty="0" err="1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1291099437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7356" y="285728"/>
            <a:ext cx="58192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</a:t>
            </a:r>
          </a:p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Объясни написание.</a:t>
            </a:r>
            <a:endParaRPr lang="ru-RU" sz="4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1500174"/>
            <a:ext cx="3076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ревья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818" y="1571612"/>
            <a:ext cx="27146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рево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2143116"/>
            <a:ext cx="41434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сенние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2714620"/>
            <a:ext cx="3204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л…сточки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4000504"/>
            <a:ext cx="36728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няла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8860" y="4714884"/>
            <a:ext cx="3058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лёных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29256" y="2214554"/>
            <a:ext cx="200086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сень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429256" y="2786058"/>
            <a:ext cx="17684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57818" y="4786322"/>
            <a:ext cx="215924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лень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4071942"/>
            <a:ext cx="220445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обм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1B0CE4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43240" y="150017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214422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43240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643174" y="2143116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786050" y="2714620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71868" y="400050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714612" y="4714884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428860" y="3357562"/>
            <a:ext cx="2608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бина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00628" y="3357562"/>
            <a:ext cx="33666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бенький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786050" y="335756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5" grpId="0"/>
      <p:bldP spid="30" grpId="0"/>
      <p:bldP spid="31" grpId="0"/>
      <p:bldP spid="32" grpId="0"/>
      <p:bldP spid="34" grpId="0"/>
      <p:bldP spid="39" grpId="0"/>
      <p:bldP spid="4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364</Words>
  <PresentationFormat>Экран (4:3)</PresentationFormat>
  <Paragraphs>94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51</cp:revision>
  <dcterms:modified xsi:type="dcterms:W3CDTF">2011-10-13T04:00:41Z</dcterms:modified>
</cp:coreProperties>
</file>