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20AA"/>
    <a:srgbClr val="14AC88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143108" y="1714488"/>
            <a:ext cx="5262403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810AA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810AA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3929066"/>
            <a:ext cx="621997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Майский жук</a:t>
            </a:r>
            <a:endParaRPr lang="ru-RU" sz="80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13" descr="B_Fly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13623">
            <a:off x="1878335" y="1526762"/>
            <a:ext cx="1409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2" descr="G:\КАРТИНКИ ДЛЯ ПРЕЗЕНТАЦИЙ\butterfly1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3857628"/>
            <a:ext cx="1273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Мои документы\Мои рисунки\электрич. ток заставки к оформлению\Рисунок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937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" y="428604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</a:t>
            </a:r>
            <a:r>
              <a:rPr lang="ru-RU" sz="3600" b="1" dirty="0" smtClean="0"/>
              <a:t>Майский жук – страшный враг леса и сада. Любимый обед жука – нежный </a:t>
            </a:r>
            <a:r>
              <a:rPr lang="ru-RU" sz="3600" b="1" dirty="0" err="1" smtClean="0"/>
              <a:t>моло-дой</a:t>
            </a:r>
            <a:r>
              <a:rPr lang="ru-RU" sz="3600" b="1" dirty="0" smtClean="0"/>
              <a:t>  листок.</a:t>
            </a:r>
          </a:p>
          <a:p>
            <a:r>
              <a:rPr lang="ru-RU" sz="3600" b="1" dirty="0" smtClean="0"/>
              <a:t>    Сильный вред дереву наносит взрослый </a:t>
            </a:r>
          </a:p>
          <a:p>
            <a:r>
              <a:rPr lang="ru-RU" sz="3600" b="1" dirty="0" smtClean="0"/>
              <a:t>майский жук. Но не только он сам. Под </a:t>
            </a:r>
            <a:r>
              <a:rPr lang="ru-RU" sz="3600" b="1" dirty="0" err="1" smtClean="0"/>
              <a:t>зем</a:t>
            </a:r>
            <a:r>
              <a:rPr lang="ru-RU" sz="3600" b="1" dirty="0" smtClean="0"/>
              <a:t>-</a:t>
            </a:r>
          </a:p>
          <a:p>
            <a:r>
              <a:rPr lang="ru-RU" sz="3600" b="1" dirty="0" smtClean="0"/>
              <a:t>лёй живут личинки жука. Они грызут самые</a:t>
            </a:r>
          </a:p>
          <a:p>
            <a:r>
              <a:rPr lang="ru-RU" sz="3600" b="1" dirty="0" smtClean="0"/>
              <a:t>молодые корни дерева. Дерево плохо пи-</a:t>
            </a:r>
          </a:p>
          <a:p>
            <a:r>
              <a:rPr lang="ru-RU" sz="3600" b="1" dirty="0" smtClean="0"/>
              <a:t>тается  и быстро засыхает.</a:t>
            </a:r>
          </a:p>
        </p:txBody>
      </p:sp>
      <p:pic>
        <p:nvPicPr>
          <p:cNvPr id="6" name="Picture 13" descr="B_Fly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13623">
            <a:off x="2521277" y="5098663"/>
            <a:ext cx="1409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" y="0"/>
            <a:ext cx="9128861" cy="685800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571480"/>
            <a:ext cx="410105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57224" y="3786190"/>
            <a:ext cx="28216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майский жук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286380" y="3714752"/>
            <a:ext cx="31789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      личинка</a:t>
            </a:r>
          </a:p>
          <a:p>
            <a:r>
              <a:rPr lang="ru-RU" sz="3600" b="1" dirty="0" smtClean="0"/>
              <a:t>майского жука</a:t>
            </a:r>
            <a:endParaRPr lang="ru-RU" sz="3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491" y="571480"/>
            <a:ext cx="4090633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" y="0"/>
            <a:ext cx="912886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1670" y="214290"/>
            <a:ext cx="52749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0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на вопросы:</a:t>
            </a:r>
            <a:endParaRPr lang="ru-RU" sz="4800" b="0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000108"/>
            <a:ext cx="8072462" cy="39703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О ком говорится в рассказе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Кто видел это насекомое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?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pPr algn="just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Как назван в рассказе майский жук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Объясните, почему жук получил та-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кое название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      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Расскажите, какой вред наносят де-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</a:t>
            </a:r>
            <a:r>
              <a:rPr lang="ru-RU" sz="36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ревьям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 личинки жука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электрич. ток заставки к оформлению\Рисунок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937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0"/>
            <a:ext cx="6918881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Напиши правильно:</a:t>
            </a:r>
          </a:p>
          <a:p>
            <a:pPr algn="ctr"/>
            <a:r>
              <a:rPr lang="ru-RU" sz="80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</a:t>
            </a:r>
            <a:r>
              <a:rPr lang="ru-RU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бе</a:t>
            </a:r>
            <a:r>
              <a:rPr lang="ru-RU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CC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</a:t>
            </a:r>
          </a:p>
          <a:p>
            <a:pPr algn="ctr"/>
            <a:r>
              <a:rPr lang="ru-RU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</a:t>
            </a:r>
            <a:r>
              <a:rPr lang="ru-RU" sz="8000" b="1" u="sng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</a:t>
            </a:r>
            <a:r>
              <a:rPr lang="ru-RU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чинки,</a:t>
            </a:r>
          </a:p>
          <a:p>
            <a:pPr algn="ctr"/>
            <a:r>
              <a:rPr lang="ru-RU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пита</a:t>
            </a:r>
            <a:r>
              <a:rPr lang="ru-RU" sz="8000" b="1" u="sng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етс</a:t>
            </a:r>
            <a:r>
              <a:rPr lang="ru-RU" sz="8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я.</a:t>
            </a:r>
          </a:p>
        </p:txBody>
      </p:sp>
      <p:pic>
        <p:nvPicPr>
          <p:cNvPr id="4" name="Picture 13" descr="B_Fly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913623">
            <a:off x="7021870" y="3384150"/>
            <a:ext cx="1409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электрич. ток заставки к оформлению\Рисунок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937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0"/>
            <a:ext cx="63691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rgbClr val="D020AA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Подбери синонимы:</a:t>
            </a:r>
            <a:endParaRPr lang="ru-RU" sz="5400" b="1" cap="none" spc="0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rgbClr val="D020AA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857232"/>
            <a:ext cx="3393878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28575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страшный –</a:t>
            </a:r>
          </a:p>
          <a:p>
            <a:pPr algn="ctr"/>
            <a:r>
              <a:rPr lang="ru-RU" sz="4800" b="1" dirty="0" smtClean="0">
                <a:ln w="28575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  <a:p>
            <a:pPr algn="ctr"/>
            <a:r>
              <a:rPr lang="ru-RU" sz="4800" b="1" dirty="0" smtClean="0">
                <a:ln w="28575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         враг –</a:t>
            </a:r>
          </a:p>
          <a:p>
            <a:pPr algn="ctr"/>
            <a:r>
              <a:rPr lang="ru-RU" sz="4800" b="1" dirty="0" smtClean="0">
                <a:ln w="28575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  <a:p>
            <a:pPr algn="ctr"/>
            <a:r>
              <a:rPr lang="ru-RU" sz="4800" b="1" dirty="0" smtClean="0">
                <a:ln w="28575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 сильный –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857232"/>
            <a:ext cx="486614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ужасный, </a:t>
            </a:r>
            <a:r>
              <a:rPr lang="ru-RU" sz="4800" b="1" dirty="0" err="1" smtClean="0">
                <a:ln w="1905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некра</a:t>
            </a:r>
            <a:r>
              <a:rPr lang="ru-RU" sz="4800" b="1" dirty="0" smtClean="0">
                <a:ln w="1905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</a:t>
            </a:r>
          </a:p>
          <a:p>
            <a:pPr algn="ctr"/>
            <a:r>
              <a:rPr lang="ru-RU" sz="4800" b="1" dirty="0" smtClean="0">
                <a:ln w="1905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сивый, зловещий</a:t>
            </a:r>
            <a:endParaRPr lang="ru-RU" sz="4800" b="1" cap="none" spc="0" dirty="0">
              <a:ln w="19050" cmpd="sng">
                <a:solidFill>
                  <a:sysClr val="windowText" lastClr="000000">
                    <a:alpha val="55000"/>
                  </a:sys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2357430"/>
            <a:ext cx="530055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противник, недруг,</a:t>
            </a:r>
          </a:p>
          <a:p>
            <a:pPr algn="ctr"/>
            <a:r>
              <a:rPr lang="ru-RU" sz="4800" b="1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r>
              <a:rPr lang="ru-RU" sz="4800" b="1" cap="none" spc="0" dirty="0" smtClean="0">
                <a:ln w="900" cmpd="sng">
                  <a:solidFill>
                    <a:sysClr val="windowText" lastClr="000000">
                      <a:alpha val="55000"/>
                    </a:sys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еприятель             </a:t>
            </a:r>
            <a:endParaRPr lang="ru-RU" sz="4800" b="1" cap="none" spc="0" dirty="0">
              <a:ln w="900" cmpd="sng">
                <a:solidFill>
                  <a:sysClr val="windowText" lastClr="000000">
                    <a:alpha val="55000"/>
                  </a:sys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3786190"/>
            <a:ext cx="527900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мощный, могучий,</a:t>
            </a:r>
          </a:p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богатырский          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Рисунок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6" y="0"/>
            <a:ext cx="9102607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571612"/>
            <a:ext cx="871353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Что является любимым  обедом жука? 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785794"/>
            <a:ext cx="550072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 Кто такой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майский жук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643182"/>
            <a:ext cx="7709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Кто наносит сильный вред дереву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500438"/>
            <a:ext cx="57640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 Где живут личинки жука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1214422"/>
            <a:ext cx="633699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C000"/>
                </a:solidFill>
              </a:rPr>
              <a:t>страшный враг леса и сада</a:t>
            </a:r>
            <a:endParaRPr lang="ru-RU" sz="4000" b="1" cap="none" spc="50" dirty="0">
              <a:ln w="11430">
                <a:solidFill>
                  <a:sysClr val="windowText" lastClr="000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2071678"/>
            <a:ext cx="59182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C000"/>
                </a:solidFill>
              </a:rPr>
              <a:t>нежный молодой листик</a:t>
            </a:r>
            <a:endParaRPr lang="ru-RU" sz="4000" b="1" cap="none" spc="50" dirty="0">
              <a:ln w="11430">
                <a:solidFill>
                  <a:sysClr val="windowText" lastClr="000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0232" y="3071810"/>
            <a:ext cx="564289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C000"/>
                </a:solidFill>
              </a:rPr>
              <a:t>взрослый майский жук</a:t>
            </a:r>
            <a:endParaRPr lang="ru-RU" sz="4000" b="1" cap="none" spc="50" dirty="0">
              <a:ln w="11430">
                <a:solidFill>
                  <a:sysClr val="windowText" lastClr="000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4500570"/>
            <a:ext cx="73732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C000"/>
                </a:solidFill>
              </a:rPr>
              <a:t>самые молодые корни дерева </a:t>
            </a:r>
            <a:endParaRPr lang="ru-RU" sz="4000" b="1" cap="none" spc="50" dirty="0">
              <a:ln w="11430">
                <a:solidFill>
                  <a:sysClr val="windowText" lastClr="000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71538" y="214290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D02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D02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D020A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D020A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4071942"/>
            <a:ext cx="38446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Что они грызут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5000636"/>
            <a:ext cx="62810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 Что происходит с деревом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1472" y="5357826"/>
            <a:ext cx="59513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C000"/>
                </a:solidFill>
              </a:rPr>
              <a:t>плохо</a:t>
            </a:r>
            <a:r>
              <a:rPr lang="ru-RU" sz="40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питается, засыхает</a:t>
            </a:r>
            <a:endParaRPr lang="ru-RU" sz="4000" b="1" cap="none" spc="50" dirty="0" smtClean="0">
              <a:ln w="11430">
                <a:solidFill>
                  <a:sysClr val="windowText" lastClr="000000"/>
                </a:solidFill>
              </a:ln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86446" y="3500438"/>
            <a:ext cx="270253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600" b="1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C000"/>
                </a:solidFill>
              </a:rPr>
              <a:t>под землёй</a:t>
            </a:r>
            <a:endParaRPr lang="ru-RU" sz="3600" b="1" cap="none" spc="50" dirty="0">
              <a:ln w="11430">
                <a:solidFill>
                  <a:sysClr val="windowText" lastClr="000000"/>
                </a:solidFill>
              </a:ln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электрич. ток заставки к оформлению\Рисунок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937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0"/>
            <a:ext cx="56260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</a:t>
            </a:r>
          </a:p>
          <a:p>
            <a:r>
              <a:rPr lang="ru-RU" b="1" dirty="0" smtClean="0"/>
              <a:t>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81.2Рус </a:t>
            </a:r>
          </a:p>
          <a:p>
            <a:r>
              <a:rPr lang="ru-RU" b="1" dirty="0" smtClean="0"/>
              <a:t>УДК 808.2. (-82)(072.3)</a:t>
            </a:r>
          </a:p>
          <a:p>
            <a:r>
              <a:rPr lang="ru-RU" b="1" dirty="0" smtClean="0"/>
              <a:t>М17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(стр.21)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643306" y="3286124"/>
            <a:ext cx="342369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  <a:p>
            <a:endParaRPr lang="ru-RU" sz="2000" b="1" dirty="0">
              <a:solidFill>
                <a:schemeClr val="accent4"/>
              </a:solidFill>
            </a:endParaRPr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  <p:pic>
        <p:nvPicPr>
          <p:cNvPr id="6" name="Picture 32" descr="G:\КАРТИНКИ ДЛЯ ПРЕЗЕНТАЦИЙ\butterfly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5357826"/>
            <a:ext cx="1273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B_Fly0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643446"/>
            <a:ext cx="1122362" cy="112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B_Fly1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13623">
            <a:off x="5593110" y="2241142"/>
            <a:ext cx="1409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291</Words>
  <PresentationFormat>Экран (4:3)</PresentationFormat>
  <Paragraphs>66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45</cp:revision>
  <dcterms:modified xsi:type="dcterms:W3CDTF">2011-07-29T02:10:20Z</dcterms:modified>
</cp:coreProperties>
</file>