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7" r:id="rId6"/>
    <p:sldId id="268" r:id="rId7"/>
    <p:sldId id="269" r:id="rId8"/>
    <p:sldId id="270" r:id="rId9"/>
    <p:sldId id="260" r:id="rId10"/>
    <p:sldId id="261" r:id="rId11"/>
    <p:sldId id="265" r:id="rId12"/>
    <p:sldId id="266" r:id="rId13"/>
    <p:sldId id="264" r:id="rId14"/>
    <p:sldId id="262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A37E9"/>
    <a:srgbClr val="24E849"/>
    <a:srgbClr val="FFFD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42161320_ramka21.jpg"/>
          <p:cNvPicPr>
            <a:picLocks noChangeAspect="1"/>
          </p:cNvPicPr>
          <p:nvPr/>
        </p:nvPicPr>
        <p:blipFill>
          <a:blip r:embed="rId2"/>
          <a:srcRect l="2970" r="4951"/>
          <a:stretch>
            <a:fillRect/>
          </a:stretch>
        </p:blipFill>
        <p:spPr>
          <a:xfrm rot="5400000">
            <a:off x="1143000" y="-1143000"/>
            <a:ext cx="6858000" cy="9144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857356" y="1000108"/>
            <a:ext cx="5262403" cy="20005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4400" b="1" cap="none" spc="0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ctr"/>
            <a:r>
              <a:rPr lang="ru-RU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Изложение</a:t>
            </a:r>
            <a:endParaRPr lang="ru-RU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14612" y="2928934"/>
            <a:ext cx="337932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1905"/>
                <a:solidFill>
                  <a:srgbClr val="00B0F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Соседи</a:t>
            </a:r>
            <a:endParaRPr lang="ru-RU" sz="8000" b="1" cap="none" spc="0" dirty="0">
              <a:ln w="1905"/>
              <a:solidFill>
                <a:srgbClr val="00B0F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643174" y="92867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428604"/>
            <a:ext cx="8180445" cy="563231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E01EE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Объясни написание</a:t>
            </a:r>
          </a:p>
          <a:p>
            <a:pPr algn="ctr"/>
            <a:r>
              <a:rPr lang="ru-RU" sz="72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E01EE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</a:t>
            </a:r>
            <a:r>
              <a:rPr lang="ru-RU" sz="72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E01EE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ропущенных букв:</a:t>
            </a:r>
          </a:p>
          <a:p>
            <a:pPr algn="ctr"/>
            <a:r>
              <a:rPr lang="ru-RU" sz="72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верш..на,  </a:t>
            </a:r>
            <a:r>
              <a:rPr lang="ru-RU" sz="72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крич</a:t>
            </a:r>
            <a:r>
              <a:rPr lang="ru-RU" sz="72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..</a:t>
            </a:r>
            <a:r>
              <a:rPr lang="ru-RU" sz="72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ть</a:t>
            </a:r>
            <a:r>
              <a:rPr lang="ru-RU" sz="72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, </a:t>
            </a:r>
          </a:p>
          <a:p>
            <a:pPr algn="ctr"/>
            <a:r>
              <a:rPr lang="ru-RU" sz="72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т</a:t>
            </a:r>
            <a:r>
              <a:rPr lang="ru-RU" sz="7200" b="1" cap="none" spc="0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рещ</a:t>
            </a:r>
            <a:r>
              <a:rPr lang="ru-RU" sz="72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..</a:t>
            </a:r>
            <a:r>
              <a:rPr lang="ru-RU" sz="7200" b="1" cap="none" spc="0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ть</a:t>
            </a:r>
            <a:r>
              <a:rPr lang="ru-RU" sz="72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,  </a:t>
            </a:r>
            <a:r>
              <a:rPr lang="ru-RU" sz="7200" b="1" cap="none" spc="0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уш</a:t>
            </a:r>
            <a:r>
              <a:rPr lang="ru-RU" sz="72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..,</a:t>
            </a:r>
          </a:p>
          <a:p>
            <a:pPr algn="ctr"/>
            <a:r>
              <a:rPr lang="ru-RU" sz="72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ж..</a:t>
            </a:r>
            <a:r>
              <a:rPr lang="ru-RU" sz="72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вут</a:t>
            </a:r>
            <a:r>
              <a:rPr lang="ru-RU" sz="72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.</a:t>
            </a:r>
            <a:endParaRPr lang="ru-RU" sz="7200" b="1" cap="none" spc="0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6" name="Рисунок 5" descr="Рисунок4.wm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6" y="0"/>
            <a:ext cx="9137668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Рисунок 35" descr="Рисунок4.wm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6" y="0"/>
            <a:ext cx="913766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643042" y="142852"/>
            <a:ext cx="581922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Вставь буквы.</a:t>
            </a:r>
          </a:p>
          <a:p>
            <a:pPr algn="ctr"/>
            <a:r>
              <a:rPr lang="ru-RU" sz="4800" b="1" cap="none" spc="0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Объясни написание.</a:t>
            </a:r>
            <a:endParaRPr lang="ru-RU" sz="4800" b="1" cap="none" spc="0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00166" y="1357298"/>
            <a:ext cx="20425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С…</a:t>
            </a:r>
            <a:r>
              <a:rPr lang="ru-RU" sz="48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ва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-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357554" y="1428736"/>
            <a:ext cx="207170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о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вы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1928802"/>
            <a:ext cx="35718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       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с…сна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-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00166" y="2500306"/>
            <a:ext cx="31951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в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…</a:t>
            </a:r>
            <a:r>
              <a:rPr lang="ru-RU" sz="4800" b="1" cap="none" spc="0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ршина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-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00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357290" y="3857628"/>
            <a:ext cx="20474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д..</a:t>
            </a:r>
            <a:r>
              <a:rPr lang="ru-RU" sz="48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ёт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-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00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428728" y="4429132"/>
            <a:ext cx="30118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т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р…</a:t>
            </a:r>
            <a:r>
              <a:rPr lang="ru-RU" sz="4800" b="1" cap="none" spc="0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щать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-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23743" y="5429264"/>
            <a:ext cx="14574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       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714744" y="2000240"/>
            <a:ext cx="208262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о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сны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70C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214810" y="2571744"/>
            <a:ext cx="196156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 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в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е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рх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214810" y="4500570"/>
            <a:ext cx="176683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тр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е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ск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143240" y="3929066"/>
            <a:ext cx="180959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1B0CE4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д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а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1B0CE4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ть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1B0CE4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1B0CE4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858903" y="5500702"/>
            <a:ext cx="32412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359261" y="5500702"/>
            <a:ext cx="32412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928794" y="1357298"/>
            <a:ext cx="5325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endParaRPr lang="ru-RU" sz="5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500298" y="1214422"/>
            <a:ext cx="5325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2652698" y="1295384"/>
            <a:ext cx="5325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785918" y="1714488"/>
            <a:ext cx="5325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857356" y="1928802"/>
            <a:ext cx="5629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endParaRPr lang="ru-RU" sz="5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1857356" y="2500306"/>
            <a:ext cx="5389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  <a:endParaRPr lang="ru-RU" sz="5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1857356" y="3857628"/>
            <a:ext cx="5325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endParaRPr lang="ru-RU" sz="5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2071670" y="4429132"/>
            <a:ext cx="53893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  <a:endParaRPr lang="ru-RU" sz="5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1785918" y="4786322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2126172" y="5429264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1500166" y="3214686"/>
            <a:ext cx="28916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кр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…</a:t>
            </a:r>
            <a:r>
              <a:rPr lang="ru-RU" sz="48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чать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-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4214810" y="3286124"/>
            <a:ext cx="188545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кр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и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к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2143108" y="3214686"/>
            <a:ext cx="5758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</a:t>
            </a:r>
            <a:endParaRPr lang="ru-RU" sz="5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6" grpId="0"/>
      <p:bldP spid="17" grpId="0"/>
      <p:bldP spid="19" grpId="0"/>
      <p:bldP spid="20" grpId="0"/>
      <p:bldP spid="25" grpId="0"/>
      <p:bldP spid="30" grpId="0"/>
      <p:bldP spid="31" grpId="0"/>
      <p:bldP spid="32" grpId="0"/>
      <p:bldP spid="34" grpId="0"/>
      <p:bldP spid="39" grpId="0"/>
      <p:bldP spid="4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2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357290" y="1000108"/>
            <a:ext cx="6746975" cy="424731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Запомни выражение!</a:t>
            </a:r>
          </a:p>
          <a:p>
            <a:pPr algn="ctr"/>
            <a:endParaRPr lang="ru-RU" sz="5400" b="1" cap="none" spc="0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24E849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«Хоть уши затыкай»</a:t>
            </a:r>
          </a:p>
          <a:p>
            <a:pPr algn="ctr"/>
            <a:endParaRPr lang="ru-RU" sz="5400" b="1" cap="none" spc="0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Когда так говорят?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 descr="Рисунок4.wm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2" y="0"/>
            <a:ext cx="9137668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0" y="928670"/>
            <a:ext cx="418928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   </a:t>
            </a:r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2. Где сидит </a:t>
            </a:r>
            <a:r>
              <a:rPr lang="ru-RU" sz="3600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сова</a:t>
            </a:r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?</a:t>
            </a:r>
            <a:endParaRPr lang="ru-RU" sz="36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-571536" y="571480"/>
            <a:ext cx="671514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buFont typeface="Wingdings 2" pitchFamily="18" charset="2"/>
              <a:buChar char=" "/>
            </a:pPr>
            <a:r>
              <a:rPr lang="ru-RU" sz="32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Unicode MS"/>
                <a:ea typeface="Arial Unicode MS"/>
                <a:cs typeface="Arial Unicode MS"/>
                <a:sym typeface="Wingdings 2"/>
              </a:rPr>
              <a:t>1. К</a:t>
            </a:r>
            <a:r>
              <a:rPr lang="ru-RU" sz="32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е</a:t>
            </a:r>
            <a:r>
              <a:rPr lang="ru-RU" sz="28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Unicode MS"/>
                <a:ea typeface="Arial Unicode MS"/>
                <a:cs typeface="Arial Unicode MS"/>
                <a:sym typeface="Wingdings 2"/>
              </a:rPr>
              <a:t>м были </a:t>
            </a:r>
            <a:r>
              <a:rPr lang="ru-RU" sz="32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 Unicode MS"/>
                <a:ea typeface="Arial Unicode MS"/>
                <a:cs typeface="Arial Unicode MS"/>
                <a:sym typeface="Wingdings 2"/>
              </a:rPr>
              <a:t>сорока и сова</a:t>
            </a:r>
            <a:r>
              <a:rPr lang="ru-RU" sz="32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?</a:t>
            </a:r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 </a:t>
            </a:r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                               </a:t>
            </a:r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  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7158" y="1500174"/>
            <a:ext cx="426200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3.</a:t>
            </a:r>
            <a:r>
              <a:rPr lang="ru-RU" sz="36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 Где </a:t>
            </a:r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сидит </a:t>
            </a:r>
            <a:r>
              <a:rPr lang="ru-RU" sz="36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сорока</a:t>
            </a:r>
            <a:r>
              <a:rPr lang="ru-RU" sz="36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?</a:t>
            </a:r>
            <a:endParaRPr lang="ru-RU" sz="36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7158" y="1928802"/>
            <a:ext cx="629723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4. Чего хочет </a:t>
            </a:r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вечером</a:t>
            </a:r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 сорока</a:t>
            </a:r>
            <a:r>
              <a:rPr lang="ru-RU" sz="36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?</a:t>
            </a:r>
            <a:endParaRPr lang="ru-RU" sz="36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286512" y="571480"/>
            <a:ext cx="239597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соседями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143372" y="1000108"/>
            <a:ext cx="193405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дупле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357686" y="1428736"/>
            <a:ext cx="302198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на вершине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357686" y="2285992"/>
            <a:ext cx="4353115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кричать начинает,</a:t>
            </a:r>
          </a:p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 даёт спать 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142976" y="214290"/>
            <a:ext cx="695735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solidFill>
                  <a:srgbClr val="1B0CE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Напиши изложение по </a:t>
            </a:r>
            <a:r>
              <a:rPr lang="ru-RU" sz="3600" b="1" dirty="0" smtClean="0">
                <a:ln w="1905"/>
                <a:solidFill>
                  <a:srgbClr val="1B0CE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вопросам</a:t>
            </a:r>
            <a:r>
              <a:rPr lang="ru-RU" sz="3600" b="1" cap="none" spc="0" dirty="0" smtClean="0">
                <a:ln w="1905"/>
                <a:solidFill>
                  <a:srgbClr val="1B0CE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  <a:endParaRPr lang="ru-RU" sz="3600" b="1" cap="none" spc="0" dirty="0">
              <a:ln w="1905"/>
              <a:solidFill>
                <a:srgbClr val="1B0CE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57158" y="2357430"/>
            <a:ext cx="412779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5. Что делает </a:t>
            </a:r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сова</a:t>
            </a:r>
            <a:r>
              <a:rPr lang="ru-RU" sz="36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?</a:t>
            </a:r>
            <a:endParaRPr lang="ru-RU" sz="36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42844" y="3429000"/>
            <a:ext cx="594618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6. Что делает сорока </a:t>
            </a:r>
            <a:r>
              <a:rPr lang="ru-RU" sz="36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 </a:t>
            </a:r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утром</a:t>
            </a:r>
            <a:r>
              <a:rPr lang="ru-RU" sz="36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?</a:t>
            </a:r>
            <a:endParaRPr lang="ru-RU" sz="36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945688" y="3357562"/>
            <a:ext cx="319831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</a:t>
            </a:r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ринимается</a:t>
            </a:r>
          </a:p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трещать</a:t>
            </a:r>
            <a:endParaRPr lang="ru-RU" sz="40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572264" y="1857364"/>
            <a:ext cx="150900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уснуть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0" y="4500570"/>
            <a:ext cx="660334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7. Как приходится </a:t>
            </a:r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бедной сове</a:t>
            </a:r>
            <a:r>
              <a:rPr lang="ru-RU" sz="36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?</a:t>
            </a:r>
            <a:endParaRPr lang="ru-RU" sz="36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500826" y="4429132"/>
            <a:ext cx="234730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</a:t>
            </a:r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оть уши </a:t>
            </a:r>
          </a:p>
          <a:p>
            <a:pPr algn="ctr"/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затыкай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0" y="5500702"/>
            <a:ext cx="860132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8. Какими соседями были </a:t>
            </a:r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 </a:t>
            </a:r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сова и сорока</a:t>
            </a:r>
            <a:r>
              <a:rPr lang="ru-RU" sz="36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?</a:t>
            </a:r>
            <a:endParaRPr lang="ru-RU" sz="36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/>
      <p:bldP spid="8" grpId="0"/>
      <p:bldP spid="9" grpId="0"/>
      <p:bldP spid="10" grpId="0"/>
      <p:bldP spid="11" grpId="0"/>
      <p:bldP spid="12" grpId="0"/>
      <p:bldP spid="13" grpId="0"/>
      <p:bldP spid="16" grpId="0"/>
      <p:bldP spid="17" grpId="0"/>
      <p:bldP spid="18" grpId="0"/>
      <p:bldP spid="20" grpId="0"/>
      <p:bldP spid="19" grpId="0"/>
      <p:bldP spid="21" grpId="0"/>
      <p:bldP spid="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Рисунок6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472" y="428603"/>
            <a:ext cx="8001056" cy="5949765"/>
          </a:xfrm>
          <a:prstGeom prst="rect">
            <a:avLst/>
          </a:prstGeom>
        </p:spPr>
      </p:pic>
      <p:pic>
        <p:nvPicPr>
          <p:cNvPr id="5" name="Рисунок 4" descr="Рисунок26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4500562" y="3786190"/>
            <a:ext cx="3423694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 dirty="0" smtClean="0"/>
              <a:t>Презентацию подготовила</a:t>
            </a:r>
          </a:p>
          <a:p>
            <a:r>
              <a:rPr lang="ru-RU" sz="2000" b="1" dirty="0" smtClean="0"/>
              <a:t> учитель начальных классов</a:t>
            </a:r>
          </a:p>
          <a:p>
            <a:r>
              <a:rPr lang="ru-RU" sz="2000" b="1" dirty="0" smtClean="0"/>
              <a:t>СГОД </a:t>
            </a:r>
            <a:r>
              <a:rPr lang="ru-RU" sz="2000" b="1" dirty="0"/>
              <a:t>№ 8 города Талгара</a:t>
            </a:r>
          </a:p>
          <a:p>
            <a:r>
              <a:rPr lang="ru-RU" sz="2000" b="1" dirty="0" err="1"/>
              <a:t>Алматинской</a:t>
            </a:r>
            <a:r>
              <a:rPr lang="ru-RU" sz="2000" b="1" dirty="0"/>
              <a:t> </a:t>
            </a:r>
            <a:r>
              <a:rPr lang="ru-RU" sz="2000" b="1" dirty="0" smtClean="0"/>
              <a:t>области</a:t>
            </a:r>
          </a:p>
          <a:p>
            <a:r>
              <a:rPr lang="ru-RU" sz="2000" b="1" dirty="0" smtClean="0"/>
              <a:t>Семёнова Елена Васильевна </a:t>
            </a:r>
          </a:p>
          <a:p>
            <a:endParaRPr lang="ru-RU" sz="2000" b="1" dirty="0">
              <a:solidFill>
                <a:schemeClr val="accent4"/>
              </a:solidFill>
            </a:endParaRPr>
          </a:p>
          <a:p>
            <a:endParaRPr lang="ru-RU" sz="2000" b="1" dirty="0">
              <a:solidFill>
                <a:schemeClr val="accent4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28662" y="428604"/>
            <a:ext cx="562609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                                    </a:t>
            </a:r>
          </a:p>
          <a:p>
            <a:r>
              <a:rPr lang="ru-RU" b="1" dirty="0" smtClean="0"/>
              <a:t>                                    Материалы:</a:t>
            </a:r>
          </a:p>
          <a:p>
            <a:r>
              <a:rPr lang="ru-RU" b="1" dirty="0" smtClean="0"/>
              <a:t>загадки-</a:t>
            </a:r>
            <a:r>
              <a:rPr lang="en-US" b="1" dirty="0" smtClean="0"/>
              <a:t>http://detkam.e-papa.ru/</a:t>
            </a:r>
            <a:r>
              <a:rPr lang="ru-RU" b="1" dirty="0" smtClean="0"/>
              <a:t> </a:t>
            </a:r>
          </a:p>
          <a:p>
            <a:r>
              <a:rPr lang="ru-RU" b="1" dirty="0" smtClean="0"/>
              <a:t>фото и рамки Интернет сайты</a:t>
            </a:r>
          </a:p>
          <a:p>
            <a:r>
              <a:rPr lang="ru-RU" b="1" dirty="0" smtClean="0"/>
              <a:t>ББК 81.2Рус </a:t>
            </a:r>
          </a:p>
          <a:p>
            <a:r>
              <a:rPr lang="ru-RU" b="1" dirty="0" smtClean="0"/>
              <a:t>УДК 808.2. (-82)(072.3)</a:t>
            </a:r>
          </a:p>
          <a:p>
            <a:r>
              <a:rPr lang="ru-RU" b="1" dirty="0" smtClean="0"/>
              <a:t>М17</a:t>
            </a:r>
          </a:p>
          <a:p>
            <a:r>
              <a:rPr lang="ru-RU" b="1" dirty="0" smtClean="0"/>
              <a:t>Нина Николаевна Максимук </a:t>
            </a:r>
          </a:p>
          <a:p>
            <a:r>
              <a:rPr lang="ru-RU" b="1" dirty="0" smtClean="0"/>
              <a:t>Сборник текстов для изложений. 2-4 классы</a:t>
            </a:r>
          </a:p>
          <a:p>
            <a:r>
              <a:rPr lang="ru-RU" b="1" dirty="0" smtClean="0"/>
              <a:t>Учебно-методическое издание</a:t>
            </a:r>
          </a:p>
          <a:p>
            <a:r>
              <a:rPr lang="ru-RU" b="1" dirty="0" smtClean="0"/>
              <a:t>Москва </a:t>
            </a:r>
            <a:r>
              <a:rPr lang="ru-RU" b="1" dirty="0" smtClean="0">
                <a:latin typeface="Arial Unicode MS"/>
                <a:ea typeface="Arial Unicode MS"/>
                <a:cs typeface="Arial Unicode MS"/>
              </a:rPr>
              <a:t>•</a:t>
            </a:r>
            <a:r>
              <a:rPr lang="ru-RU" b="1" dirty="0" smtClean="0"/>
              <a:t> «</a:t>
            </a:r>
            <a:r>
              <a:rPr lang="ru-RU" b="1" dirty="0" err="1" smtClean="0"/>
              <a:t>Вако</a:t>
            </a:r>
            <a:r>
              <a:rPr lang="ru-RU" b="1" dirty="0" smtClean="0"/>
              <a:t>»:2009г. 192с. (стр.36) -</a:t>
            </a:r>
          </a:p>
          <a:p>
            <a:r>
              <a:rPr lang="ru-RU" b="1" dirty="0" smtClean="0"/>
              <a:t>(Мастерская учителя).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42161320_ramka21.jpg"/>
          <p:cNvPicPr>
            <a:picLocks noChangeAspect="1"/>
          </p:cNvPicPr>
          <p:nvPr/>
        </p:nvPicPr>
        <p:blipFill>
          <a:blip r:embed="rId2"/>
          <a:srcRect l="2970" r="4951"/>
          <a:stretch>
            <a:fillRect/>
          </a:stretch>
        </p:blipFill>
        <p:spPr>
          <a:xfrm rot="5400000">
            <a:off x="1143000" y="-1143000"/>
            <a:ext cx="6858000" cy="9144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928794" y="1000108"/>
            <a:ext cx="52484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0">
                  <a:solidFill>
                    <a:srgbClr val="FFFF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Отгадай загадку.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643042" y="2000240"/>
            <a:ext cx="592935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ln w="19050">
                  <a:solidFill>
                    <a:sysClr val="windowText" lastClr="00000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Днём спит,</a:t>
            </a:r>
          </a:p>
          <a:p>
            <a:r>
              <a:rPr lang="ru-RU" sz="6000" b="1" dirty="0" smtClean="0">
                <a:ln w="19050">
                  <a:solidFill>
                    <a:sysClr val="windowText" lastClr="00000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Ночью летает.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000364" y="4143380"/>
            <a:ext cx="2577950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сова</a:t>
            </a:r>
            <a:endParaRPr lang="ru-RU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0298" y="1357298"/>
            <a:ext cx="4307206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42161320_ramka21.jpg"/>
          <p:cNvPicPr>
            <a:picLocks noChangeAspect="1"/>
          </p:cNvPicPr>
          <p:nvPr/>
        </p:nvPicPr>
        <p:blipFill>
          <a:blip r:embed="rId2"/>
          <a:srcRect l="2970" r="4951"/>
          <a:stretch>
            <a:fillRect/>
          </a:stretch>
        </p:blipFill>
        <p:spPr>
          <a:xfrm rot="5400000">
            <a:off x="1143000" y="-1143000"/>
            <a:ext cx="6858000" cy="9144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857356" y="1142984"/>
            <a:ext cx="52484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0">
                  <a:solidFill>
                    <a:srgbClr val="FFFF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Отгадай загадку.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357422" y="2071678"/>
            <a:ext cx="485778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n w="19050">
                  <a:solidFill>
                    <a:srgbClr val="7030A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Непоседа пёстрая,</a:t>
            </a:r>
          </a:p>
          <a:p>
            <a:r>
              <a:rPr lang="ru-RU" sz="3600" b="1" dirty="0" smtClean="0">
                <a:ln w="19050">
                  <a:solidFill>
                    <a:srgbClr val="7030A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Птица длиннохвостая,</a:t>
            </a:r>
          </a:p>
          <a:p>
            <a:r>
              <a:rPr lang="ru-RU" sz="3600" b="1" dirty="0" smtClean="0">
                <a:ln w="19050">
                  <a:solidFill>
                    <a:srgbClr val="7030A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Птица говорливая,</a:t>
            </a:r>
          </a:p>
          <a:p>
            <a:r>
              <a:rPr lang="ru-RU" sz="3600" b="1" dirty="0" smtClean="0">
                <a:ln w="19050">
                  <a:solidFill>
                    <a:srgbClr val="7030A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Самая болтливая.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857488" y="4286256"/>
            <a:ext cx="357674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сорока</a:t>
            </a:r>
            <a:endParaRPr lang="ru-RU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4546" y="1928802"/>
            <a:ext cx="4500594" cy="2866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42161320_ramka21.jpg"/>
          <p:cNvPicPr>
            <a:picLocks noChangeAspect="1"/>
          </p:cNvPicPr>
          <p:nvPr/>
        </p:nvPicPr>
        <p:blipFill>
          <a:blip r:embed="rId2"/>
          <a:srcRect l="2970" r="4951"/>
          <a:stretch>
            <a:fillRect/>
          </a:stretch>
        </p:blipFill>
        <p:spPr>
          <a:xfrm rot="5400000">
            <a:off x="1143000" y="-1143000"/>
            <a:ext cx="6858000" cy="9144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571604" y="1142984"/>
            <a:ext cx="692948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    </a:t>
            </a:r>
          </a:p>
          <a:p>
            <a:r>
              <a:rPr lang="ru-RU" b="1" dirty="0" smtClean="0"/>
              <a:t>          </a:t>
            </a:r>
            <a:r>
              <a:rPr lang="ru-RU" b="1" dirty="0" smtClean="0"/>
              <a:t> </a:t>
            </a:r>
            <a:r>
              <a:rPr lang="ru-RU" sz="2800" b="1" dirty="0" smtClean="0"/>
              <a:t>Сорока и сова – соседи. Сова сидит </a:t>
            </a:r>
          </a:p>
          <a:p>
            <a:r>
              <a:rPr lang="ru-RU" sz="2800" b="1" dirty="0" smtClean="0"/>
              <a:t>в дупле  старой сосны, сорока –  на </a:t>
            </a:r>
            <a:r>
              <a:rPr lang="ru-RU" sz="2800" b="1" dirty="0" err="1" smtClean="0"/>
              <a:t>вер-шине</a:t>
            </a:r>
            <a:r>
              <a:rPr lang="ru-RU" sz="2800" b="1" dirty="0" smtClean="0"/>
              <a:t>.</a:t>
            </a:r>
          </a:p>
          <a:p>
            <a:r>
              <a:rPr lang="ru-RU" sz="2800" b="1" dirty="0" smtClean="0"/>
              <a:t>      Вечером сорока хочет уснуть, а сова кричать начинает. Всю ночь не даёт со-</a:t>
            </a:r>
          </a:p>
          <a:p>
            <a:r>
              <a:rPr lang="ru-RU" sz="2800" b="1" dirty="0" smtClean="0"/>
              <a:t>роке спать.</a:t>
            </a:r>
          </a:p>
          <a:p>
            <a:r>
              <a:rPr lang="ru-RU" sz="2800" b="1" dirty="0" smtClean="0"/>
              <a:t>      Утром принимается трещать сорока.                     Бедной сове хоть  уши затыкай.</a:t>
            </a:r>
          </a:p>
          <a:p>
            <a:r>
              <a:rPr lang="ru-RU" sz="2800" b="1" dirty="0" smtClean="0"/>
              <a:t>           Так и живут. Ну и соседи! </a:t>
            </a:r>
            <a:endParaRPr lang="ru-RU" b="1" dirty="0" smtClean="0"/>
          </a:p>
          <a:p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428860" y="928670"/>
            <a:ext cx="416210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</a:rPr>
              <a:t>Прочитайте текст:</a:t>
            </a:r>
            <a:endParaRPr lang="ru-RU" sz="40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42161320_ramka21.jpg"/>
          <p:cNvPicPr>
            <a:picLocks noChangeAspect="1"/>
          </p:cNvPicPr>
          <p:nvPr/>
        </p:nvPicPr>
        <p:blipFill>
          <a:blip r:embed="rId2"/>
          <a:srcRect l="2970" r="4951"/>
          <a:stretch>
            <a:fillRect/>
          </a:stretch>
        </p:blipFill>
        <p:spPr>
          <a:xfrm rot="5400000">
            <a:off x="1143000" y="-1143000"/>
            <a:ext cx="6858000" cy="9144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285852" y="1071546"/>
            <a:ext cx="645849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6A37E9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Прочитай и перескажи </a:t>
            </a:r>
          </a:p>
          <a:p>
            <a:pPr algn="ctr"/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6A37E9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1 часть:</a:t>
            </a:r>
            <a:endParaRPr lang="ru-RU" sz="48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6A37E9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42976" y="2500306"/>
            <a:ext cx="707236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/>
              <a:t>       Сорока и сова – соседи. Сова сидит  в дупле  старой</a:t>
            </a:r>
          </a:p>
          <a:p>
            <a:r>
              <a:rPr lang="ru-RU" sz="4000" b="1" dirty="0" smtClean="0"/>
              <a:t> сосны, сорока –  на вершине.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42161320_ramka21.jpg"/>
          <p:cNvPicPr>
            <a:picLocks noChangeAspect="1"/>
          </p:cNvPicPr>
          <p:nvPr/>
        </p:nvPicPr>
        <p:blipFill>
          <a:blip r:embed="rId2"/>
          <a:srcRect l="2970" r="4951"/>
          <a:stretch>
            <a:fillRect/>
          </a:stretch>
        </p:blipFill>
        <p:spPr>
          <a:xfrm rot="5400000">
            <a:off x="1143000" y="-1143000"/>
            <a:ext cx="6858000" cy="9144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28728" y="1000108"/>
            <a:ext cx="645849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6A37E9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Прочитай и перескажи </a:t>
            </a:r>
          </a:p>
          <a:p>
            <a:pPr algn="ctr"/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6A37E9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2 часть: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6A37E9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14414" y="2643182"/>
            <a:ext cx="64294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     Вечером сорока хочет уснуть, а сова кричать начинает. Всю ночь не даёт сороке спать.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42161320_ramka21.jpg"/>
          <p:cNvPicPr>
            <a:picLocks noChangeAspect="1"/>
          </p:cNvPicPr>
          <p:nvPr/>
        </p:nvPicPr>
        <p:blipFill>
          <a:blip r:embed="rId2"/>
          <a:srcRect l="2970" r="4951"/>
          <a:stretch>
            <a:fillRect/>
          </a:stretch>
        </p:blipFill>
        <p:spPr>
          <a:xfrm rot="5400000">
            <a:off x="1143000" y="-1143000"/>
            <a:ext cx="6858000" cy="9144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357290" y="1071546"/>
            <a:ext cx="645849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6A37E9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Прочитай и перескажи </a:t>
            </a:r>
          </a:p>
          <a:p>
            <a:pPr algn="ctr"/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6A37E9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3 часть: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6A37E9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57290" y="2571744"/>
            <a:ext cx="650085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   </a:t>
            </a:r>
            <a:r>
              <a:rPr lang="ru-RU" sz="3600" b="1" dirty="0" smtClean="0"/>
              <a:t>Утром принимается трещать сорока. Бедной сове хоть  уши затыкай.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42161320_ramka21.jpg"/>
          <p:cNvPicPr>
            <a:picLocks noChangeAspect="1"/>
          </p:cNvPicPr>
          <p:nvPr/>
        </p:nvPicPr>
        <p:blipFill>
          <a:blip r:embed="rId2"/>
          <a:srcRect l="2970" r="4951"/>
          <a:stretch>
            <a:fillRect/>
          </a:stretch>
        </p:blipFill>
        <p:spPr>
          <a:xfrm rot="5400000">
            <a:off x="1143000" y="-1143000"/>
            <a:ext cx="6858000" cy="9144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357290" y="1214422"/>
            <a:ext cx="645849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6A37E9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Прочитай и перескажи </a:t>
            </a:r>
          </a:p>
          <a:p>
            <a:pPr algn="ctr"/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6A37E9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4 часть:</a:t>
            </a:r>
            <a:endParaRPr lang="ru-RU" sz="48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6A37E9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14414" y="3071810"/>
            <a:ext cx="642941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/>
              <a:t>    Так и живут. Ну и соседи! 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42161320_ramka21.jpg"/>
          <p:cNvPicPr>
            <a:picLocks noChangeAspect="1"/>
          </p:cNvPicPr>
          <p:nvPr/>
        </p:nvPicPr>
        <p:blipFill>
          <a:blip r:embed="rId2"/>
          <a:srcRect l="2970" r="4951"/>
          <a:stretch>
            <a:fillRect/>
          </a:stretch>
        </p:blipFill>
        <p:spPr>
          <a:xfrm rot="5400000">
            <a:off x="1143000" y="-1143000"/>
            <a:ext cx="6858000" cy="9144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000232" y="857232"/>
            <a:ext cx="527497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0" cap="none" spc="0" dirty="0" smtClean="0">
                <a:ln w="10160">
                  <a:solidFill>
                    <a:srgbClr val="00B05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Ответь </a:t>
            </a:r>
            <a:r>
              <a:rPr lang="ru-RU" sz="4800" b="0" cap="none" spc="0" smtClean="0">
                <a:ln w="10160">
                  <a:solidFill>
                    <a:srgbClr val="00B05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на вопросы:</a:t>
            </a:r>
            <a:endParaRPr lang="ru-RU" sz="4800" b="0" cap="none" spc="0" dirty="0">
              <a:ln w="10160">
                <a:solidFill>
                  <a:srgbClr val="00B050"/>
                </a:solidFill>
                <a:prstDash val="solid"/>
              </a:ln>
              <a:solidFill>
                <a:srgbClr val="FFFF0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85852" y="1428736"/>
            <a:ext cx="7143800" cy="452431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32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/>
                <a:sym typeface="Wingdings 2"/>
              </a:rPr>
              <a:t>Как вы понимаете слово «соседи»</a:t>
            </a:r>
            <a:r>
              <a:rPr lang="ru-RU" sz="3200" b="1" cap="none" spc="0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/>
              </a:rPr>
              <a:t>?</a:t>
            </a:r>
          </a:p>
          <a:p>
            <a:pPr algn="just"/>
            <a:r>
              <a:rPr lang="ru-RU" sz="32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/>
                <a:sym typeface="Wingdings 2"/>
              </a:rPr>
              <a:t>Кто в рассказе назван соседями</a:t>
            </a:r>
            <a:r>
              <a:rPr lang="ru-RU" sz="32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/>
              </a:rPr>
              <a:t>?  </a:t>
            </a:r>
          </a:p>
          <a:p>
            <a:pPr algn="just"/>
            <a:r>
              <a:rPr lang="ru-RU" sz="32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</a:rPr>
              <a:t>   Почему?</a:t>
            </a:r>
            <a:endParaRPr lang="ru-RU" sz="3200" b="1" dirty="0" smtClean="0">
              <a:ln w="19050" cmpd="sng">
                <a:solidFill>
                  <a:schemeClr val="tx1"/>
                </a:solidFill>
                <a:prstDash val="solid"/>
                <a:miter lim="800000"/>
              </a:ln>
              <a:solidFill>
                <a:srgbClr val="FF0000"/>
              </a:solidFill>
              <a:effectLst/>
            </a:endParaRPr>
          </a:p>
          <a:p>
            <a:pPr algn="just"/>
            <a:r>
              <a:rPr lang="ru-RU" sz="3200" b="1" cap="none" spc="0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/>
                <a:sym typeface="Wingdings 2"/>
              </a:rPr>
              <a:t></a:t>
            </a:r>
            <a:r>
              <a:rPr lang="ru-RU" sz="32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sym typeface="Wingdings 2"/>
              </a:rPr>
              <a:t>Как вели себя сова и сорока по</a:t>
            </a:r>
          </a:p>
          <a:p>
            <a:pPr algn="just"/>
            <a:r>
              <a:rPr lang="ru-RU" sz="32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/>
                <a:sym typeface="Wingdings 2"/>
              </a:rPr>
              <a:t>   отношению  друг к другу</a:t>
            </a:r>
            <a:r>
              <a:rPr lang="ru-RU" sz="32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/>
              </a:rPr>
              <a:t>?</a:t>
            </a:r>
          </a:p>
          <a:p>
            <a:pPr algn="just"/>
            <a:r>
              <a:rPr lang="ru-RU" sz="3200" b="1" cap="none" spc="0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/>
                <a:sym typeface="Wingdings 2"/>
              </a:rPr>
              <a:t></a:t>
            </a:r>
            <a:r>
              <a:rPr lang="ru-RU" sz="32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sym typeface="Wingdings 2"/>
              </a:rPr>
              <a:t>Как на самом деле должны </a:t>
            </a:r>
          </a:p>
          <a:p>
            <a:pPr algn="just"/>
            <a:r>
              <a:rPr lang="ru-RU" sz="32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sym typeface="Wingdings 2"/>
              </a:rPr>
              <a:t>       жить соседи</a:t>
            </a:r>
            <a:r>
              <a:rPr lang="ru-RU" sz="3200" b="1" cap="none" spc="0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/>
              </a:rPr>
              <a:t>?      </a:t>
            </a:r>
          </a:p>
          <a:p>
            <a:pPr algn="just"/>
            <a:r>
              <a:rPr lang="ru-RU" sz="32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/>
                <a:sym typeface="Wingdings 2"/>
              </a:rPr>
              <a:t>С каким чувством нужно </a:t>
            </a:r>
            <a:r>
              <a:rPr lang="ru-RU" sz="3200" b="1" dirty="0" err="1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/>
                <a:sym typeface="Wingdings 2"/>
              </a:rPr>
              <a:t>произ</a:t>
            </a:r>
            <a:r>
              <a:rPr lang="ru-RU" sz="32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/>
                <a:sym typeface="Wingdings 2"/>
              </a:rPr>
              <a:t>-</a:t>
            </a:r>
          </a:p>
          <a:p>
            <a:pPr algn="just"/>
            <a:r>
              <a:rPr lang="ru-RU" sz="32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sym typeface="Wingdings 2"/>
              </a:rPr>
              <a:t>   </a:t>
            </a:r>
            <a:r>
              <a:rPr lang="ru-RU" sz="32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/>
                <a:sym typeface="Wingdings 2"/>
              </a:rPr>
              <a:t>нести</a:t>
            </a:r>
            <a:r>
              <a:rPr lang="ru-RU" sz="32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/>
              </a:rPr>
              <a:t>  последние слова в тексте?</a:t>
            </a:r>
            <a:endParaRPr lang="ru-RU" sz="3200" b="1" cap="none" spc="0" dirty="0">
              <a:ln w="19050" cmpd="sng">
                <a:solidFill>
                  <a:schemeClr val="tx1"/>
                </a:solidFill>
                <a:prstDash val="solid"/>
                <a:miter lim="800000"/>
              </a:ln>
              <a:solidFill>
                <a:srgbClr val="FF0000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313</TotalTime>
  <Words>460</Words>
  <PresentationFormat>Экран (4:3)</PresentationFormat>
  <Paragraphs>113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53</cp:revision>
  <dcterms:modified xsi:type="dcterms:W3CDTF">2011-08-25T11:56:14Z</dcterms:modified>
</cp:coreProperties>
</file>