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6" r:id="rId2"/>
    <p:sldId id="267" r:id="rId3"/>
    <p:sldId id="259" r:id="rId4"/>
    <p:sldId id="260" r:id="rId5"/>
    <p:sldId id="261" r:id="rId6"/>
    <p:sldId id="262" r:id="rId7"/>
    <p:sldId id="270" r:id="rId8"/>
    <p:sldId id="268" r:id="rId9"/>
    <p:sldId id="264" r:id="rId10"/>
    <p:sldId id="269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00FF"/>
    <a:srgbClr val="F18FE5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12.10.2011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12.10.2011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12.10.2011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12.10.2011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12.10.2011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12.10.2011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12.10.2011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12.10.2011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12.10.2011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12.10.2011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12.10.2011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12.10.2011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Рисунок13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16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428860" y="0"/>
            <a:ext cx="4776692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800" b="1" dirty="0" smtClean="0">
                <a:ln w="19050">
                  <a:solidFill>
                    <a:srgbClr val="0070C0"/>
                  </a:solidFill>
                  <a:prstDash val="solid"/>
                </a:ln>
                <a:solidFill>
                  <a:srgbClr val="CC00FF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Отгадай загадку</a:t>
            </a:r>
            <a:r>
              <a:rPr lang="ru-RU" sz="6600" b="1" dirty="0" smtClean="0">
                <a:ln w="19050">
                  <a:solidFill>
                    <a:srgbClr val="0070C0"/>
                  </a:solidFill>
                  <a:prstDash val="solid"/>
                </a:ln>
                <a:solidFill>
                  <a:srgbClr val="CC00FF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.</a:t>
            </a:r>
            <a:endParaRPr lang="ru-RU" sz="4800" dirty="0">
              <a:ln w="19050">
                <a:solidFill>
                  <a:srgbClr val="0070C0"/>
                </a:solidFill>
                <a:prstDash val="solid"/>
              </a:ln>
              <a:solidFill>
                <a:srgbClr val="CC00FF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071670" y="1071546"/>
            <a:ext cx="5715040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ln w="19050">
                  <a:solidFill>
                    <a:srgbClr val="0000FF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Он одногорбый и двугорбый,</a:t>
            </a:r>
          </a:p>
          <a:p>
            <a:r>
              <a:rPr lang="ru-RU" sz="3200" b="1" dirty="0" smtClean="0">
                <a:ln w="19050">
                  <a:solidFill>
                    <a:srgbClr val="0000FF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Характер у обоих гордый.</a:t>
            </a:r>
          </a:p>
          <a:p>
            <a:r>
              <a:rPr lang="ru-RU" sz="3200" b="1" dirty="0" smtClean="0">
                <a:ln w="19050">
                  <a:solidFill>
                    <a:srgbClr val="0000FF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В былые времена и ныне</a:t>
            </a:r>
          </a:p>
          <a:p>
            <a:r>
              <a:rPr lang="ru-RU" sz="3200" b="1" dirty="0" smtClean="0">
                <a:ln w="19050">
                  <a:solidFill>
                    <a:srgbClr val="0000FF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Незаменимый он в пустыне.</a:t>
            </a:r>
          </a:p>
          <a:p>
            <a:r>
              <a:rPr lang="ru-RU" sz="3200" b="1" dirty="0" smtClean="0">
                <a:ln w="19050">
                  <a:solidFill>
                    <a:srgbClr val="0000FF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Живёт он долго без воды,</a:t>
            </a:r>
          </a:p>
          <a:p>
            <a:r>
              <a:rPr lang="ru-RU" sz="3200" b="1" dirty="0" smtClean="0">
                <a:ln w="19050">
                  <a:solidFill>
                    <a:srgbClr val="0000FF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А ещё дольше – без еды.</a:t>
            </a:r>
          </a:p>
          <a:p>
            <a:r>
              <a:rPr lang="ru-RU" sz="3200" b="1" dirty="0" smtClean="0">
                <a:ln w="19050">
                  <a:solidFill>
                    <a:srgbClr val="0000FF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В еде, вообще, неприхотлив,</a:t>
            </a:r>
          </a:p>
          <a:p>
            <a:r>
              <a:rPr lang="ru-RU" sz="3200" b="1" dirty="0" smtClean="0">
                <a:ln w="19050">
                  <a:solidFill>
                    <a:srgbClr val="0000FF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Ему не нужно сладких слив.</a:t>
            </a:r>
          </a:p>
          <a:p>
            <a:r>
              <a:rPr lang="ru-RU" sz="3200" b="1" dirty="0" smtClean="0">
                <a:ln w="19050">
                  <a:solidFill>
                    <a:srgbClr val="0000FF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Колючка – лучшее из блюд.</a:t>
            </a:r>
          </a:p>
          <a:p>
            <a:r>
              <a:rPr lang="ru-RU" sz="3200" b="1" dirty="0" smtClean="0">
                <a:ln w="19050">
                  <a:solidFill>
                    <a:srgbClr val="0000FF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Зовут животное  …</a:t>
            </a:r>
            <a:endParaRPr lang="ru-RU" sz="3200" b="1" dirty="0">
              <a:ln w="19050">
                <a:solidFill>
                  <a:srgbClr val="0000FF"/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14282" y="5715016"/>
            <a:ext cx="8659550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cap="none" spc="0" dirty="0" smtClean="0">
                <a:ln w="12700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F18FE5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Двугорбый верблюд - бактриан</a:t>
            </a:r>
            <a:endParaRPr lang="ru-RU" sz="4800" b="1" cap="none" spc="0" dirty="0">
              <a:ln w="12700">
                <a:solidFill>
                  <a:schemeClr val="tx1"/>
                </a:solidFill>
                <a:prstDash val="solid"/>
                <a:miter lim="800000"/>
              </a:ln>
              <a:solidFill>
                <a:srgbClr val="F18FE5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00298" y="1285860"/>
            <a:ext cx="4572032" cy="42134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Прямоугольник 8"/>
          <p:cNvSpPr/>
          <p:nvPr/>
        </p:nvSpPr>
        <p:spPr>
          <a:xfrm>
            <a:off x="3071802" y="0"/>
            <a:ext cx="3473708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6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верблюд</a:t>
            </a:r>
            <a:endParaRPr lang="ru-RU" sz="66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6" grpId="1"/>
      <p:bldP spid="9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Рисунок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4907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500034" y="428604"/>
            <a:ext cx="7929618" cy="27392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                                                          </a:t>
            </a:r>
            <a:r>
              <a:rPr lang="ru-RU" sz="2800" b="1" dirty="0" smtClean="0"/>
              <a:t>Материалы:</a:t>
            </a:r>
          </a:p>
          <a:p>
            <a:endParaRPr lang="ru-RU" b="1" dirty="0" smtClean="0"/>
          </a:p>
          <a:p>
            <a:endParaRPr lang="ru-RU" b="1" dirty="0" smtClean="0"/>
          </a:p>
          <a:p>
            <a:endParaRPr lang="ru-RU" b="1" dirty="0" smtClean="0"/>
          </a:p>
          <a:p>
            <a:r>
              <a:rPr lang="ru-RU" b="1" dirty="0" smtClean="0"/>
              <a:t>УДК 373(075.2)</a:t>
            </a:r>
          </a:p>
          <a:p>
            <a:r>
              <a:rPr lang="ru-RU" b="1" dirty="0" smtClean="0"/>
              <a:t>ББК 81.2 </a:t>
            </a:r>
            <a:r>
              <a:rPr lang="ru-RU" b="1" dirty="0" err="1" smtClean="0"/>
              <a:t>Рус.я</a:t>
            </a:r>
            <a:r>
              <a:rPr lang="ru-RU" b="1" dirty="0" smtClean="0"/>
              <a:t> 72</a:t>
            </a:r>
          </a:p>
          <a:p>
            <a:r>
              <a:rPr lang="ru-RU" b="1" dirty="0" smtClean="0"/>
              <a:t>Н 62 Русский язык: </a:t>
            </a:r>
            <a:r>
              <a:rPr lang="ru-RU" b="1" dirty="0" err="1" smtClean="0"/>
              <a:t>Учебн</a:t>
            </a:r>
            <a:r>
              <a:rPr lang="ru-RU" b="1" dirty="0" smtClean="0"/>
              <a:t>. для 2 </a:t>
            </a:r>
            <a:r>
              <a:rPr lang="ru-RU" b="1" dirty="0" err="1" smtClean="0"/>
              <a:t>кл</a:t>
            </a:r>
            <a:r>
              <a:rPr lang="ru-RU" b="1" dirty="0" smtClean="0"/>
              <a:t>. </a:t>
            </a:r>
            <a:r>
              <a:rPr lang="ru-RU" b="1" dirty="0" err="1" smtClean="0"/>
              <a:t>общеобразоват</a:t>
            </a:r>
            <a:r>
              <a:rPr lang="ru-RU" b="1" dirty="0" smtClean="0"/>
              <a:t>. </a:t>
            </a:r>
            <a:r>
              <a:rPr lang="ru-RU" b="1" dirty="0" err="1" smtClean="0"/>
              <a:t>шк</a:t>
            </a:r>
            <a:r>
              <a:rPr lang="ru-RU" b="1" dirty="0" smtClean="0"/>
              <a:t>./Никитина С.А.,</a:t>
            </a:r>
          </a:p>
          <a:p>
            <a:r>
              <a:rPr lang="ru-RU" b="1" dirty="0" smtClean="0"/>
              <a:t>Якунина Л.П., </a:t>
            </a:r>
            <a:r>
              <a:rPr lang="ru-RU" b="1" dirty="0" err="1" smtClean="0"/>
              <a:t>Мендекинова</a:t>
            </a:r>
            <a:r>
              <a:rPr lang="ru-RU" b="1" dirty="0" smtClean="0"/>
              <a:t> Р.Т. – </a:t>
            </a:r>
            <a:r>
              <a:rPr lang="ru-RU" b="1" dirty="0" err="1" smtClean="0"/>
              <a:t>Алматы</a:t>
            </a:r>
            <a:r>
              <a:rPr lang="ru-RU" b="1" dirty="0" smtClean="0"/>
              <a:t>:  </a:t>
            </a:r>
            <a:r>
              <a:rPr lang="ru-RU" b="1" dirty="0" err="1" smtClean="0"/>
              <a:t>Атам</a:t>
            </a:r>
            <a:r>
              <a:rPr lang="kk-KZ" b="1" smtClean="0"/>
              <a:t>ұ р</a:t>
            </a:r>
            <a:r>
              <a:rPr lang="ru-RU" b="1" smtClean="0"/>
              <a:t>а</a:t>
            </a:r>
            <a:r>
              <a:rPr lang="ru-RU" b="1" dirty="0" smtClean="0"/>
              <a:t>, 2009. – 304 с. </a:t>
            </a:r>
          </a:p>
          <a:p>
            <a:endParaRPr lang="ru-RU" b="1" dirty="0" smtClean="0"/>
          </a:p>
        </p:txBody>
      </p:sp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3786182" y="4071942"/>
            <a:ext cx="4726935" cy="2246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</a:rPr>
              <a:t>Презентацию подготовила</a:t>
            </a:r>
          </a:p>
          <a:p>
            <a:r>
              <a:rPr lang="ru-RU" sz="2800" b="1" dirty="0" smtClean="0">
                <a:solidFill>
                  <a:srgbClr val="C00000"/>
                </a:solidFill>
              </a:rPr>
              <a:t> учитель начальных классов</a:t>
            </a:r>
          </a:p>
          <a:p>
            <a:r>
              <a:rPr lang="ru-RU" sz="2800" b="1" dirty="0" smtClean="0">
                <a:solidFill>
                  <a:srgbClr val="C00000"/>
                </a:solidFill>
              </a:rPr>
              <a:t>СГОД </a:t>
            </a:r>
            <a:r>
              <a:rPr lang="ru-RU" sz="2800" b="1" dirty="0">
                <a:solidFill>
                  <a:srgbClr val="C00000"/>
                </a:solidFill>
              </a:rPr>
              <a:t>№ 8 города Талгара</a:t>
            </a:r>
          </a:p>
          <a:p>
            <a:r>
              <a:rPr lang="ru-RU" sz="2800" b="1" dirty="0" err="1">
                <a:solidFill>
                  <a:srgbClr val="C00000"/>
                </a:solidFill>
              </a:rPr>
              <a:t>Алматинской</a:t>
            </a:r>
            <a:r>
              <a:rPr lang="ru-RU" sz="2800" b="1" dirty="0">
                <a:solidFill>
                  <a:srgbClr val="C00000"/>
                </a:solidFill>
              </a:rPr>
              <a:t> </a:t>
            </a:r>
            <a:r>
              <a:rPr lang="ru-RU" sz="2800" b="1" dirty="0" smtClean="0">
                <a:solidFill>
                  <a:srgbClr val="C00000"/>
                </a:solidFill>
              </a:rPr>
              <a:t>области</a:t>
            </a:r>
          </a:p>
          <a:p>
            <a:r>
              <a:rPr lang="ru-RU" sz="2800" b="1" dirty="0" smtClean="0">
                <a:solidFill>
                  <a:srgbClr val="C00000"/>
                </a:solidFill>
              </a:rPr>
              <a:t>Семёнова Елена Васильевна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571472" y="2857496"/>
            <a:ext cx="528641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 smtClean="0"/>
              <a:t>http://www.google.ru/imgres?q=</a:t>
            </a:r>
            <a:r>
              <a:rPr lang="ru-RU" b="1" dirty="0" err="1" smtClean="0"/>
              <a:t>верблюд&amp;</a:t>
            </a:r>
            <a:r>
              <a:rPr lang="en-US" b="1" dirty="0" smtClean="0"/>
              <a:t>um=1&amp;hl=</a:t>
            </a:r>
            <a:r>
              <a:rPr lang="en-US" b="1" dirty="0" err="1" smtClean="0"/>
              <a:t>ru&amp;newwindow</a:t>
            </a:r>
            <a:r>
              <a:rPr lang="en-US" b="1" dirty="0" smtClean="0"/>
              <a:t>=1&amp;biw=1024&amp;bih=526&amp;tbm</a:t>
            </a:r>
            <a:endParaRPr lang="ru-RU" b="1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4348" y="3855724"/>
            <a:ext cx="2428892" cy="24450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67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345"/>
            <a:ext cx="9144000" cy="6851309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909134" y="4857760"/>
            <a:ext cx="7234866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Одногорбый верблюд -</a:t>
            </a:r>
          </a:p>
          <a:p>
            <a:pPr algn="ctr"/>
            <a:r>
              <a:rPr lang="ru-RU" sz="54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     нар</a:t>
            </a:r>
            <a:endParaRPr lang="ru-RU" sz="54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more_11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2143108" y="1928802"/>
            <a:ext cx="4786346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7200" b="1" dirty="0" smtClean="0">
                <a:ln w="31550" cmpd="sng">
                  <a:solidFill>
                    <a:srgbClr val="0070C0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Изложение</a:t>
            </a:r>
            <a:endParaRPr lang="ru-RU" sz="7200" b="1" dirty="0">
              <a:ln w="31550" cmpd="sng">
                <a:solidFill>
                  <a:srgbClr val="0070C0"/>
                </a:solidFill>
                <a:prstDash val="solid"/>
              </a:ln>
              <a:solidFill>
                <a:srgbClr val="00B0F0"/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000232" y="3071810"/>
            <a:ext cx="4971489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ru-RU" sz="80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F18FE5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Верблюды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Рисунок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465"/>
            <a:ext cx="9144000" cy="684907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928794" y="428604"/>
            <a:ext cx="554857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Прочитайте текст:</a:t>
            </a:r>
            <a:endParaRPr lang="ru-RU" sz="54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03466" y="1857364"/>
            <a:ext cx="8740534" cy="34163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/>
            <a:r>
              <a:rPr lang="ru-RU" sz="3200" b="1" dirty="0" smtClean="0"/>
              <a:t>    </a:t>
            </a:r>
            <a:r>
              <a:rPr lang="ru-RU" sz="3600" b="1" dirty="0" smtClean="0"/>
              <a:t>В жарких пустынях живут верблюды. Го-</a:t>
            </a:r>
          </a:p>
          <a:p>
            <a:pPr algn="just"/>
            <a:r>
              <a:rPr lang="ru-RU" sz="3600" b="1" dirty="0" err="1" smtClean="0"/>
              <a:t>лод</a:t>
            </a:r>
            <a:r>
              <a:rPr lang="ru-RU" sz="3600" b="1" dirty="0" smtClean="0"/>
              <a:t> и жажда не страшны им. У верблюда </a:t>
            </a:r>
          </a:p>
          <a:p>
            <a:pPr algn="just"/>
            <a:r>
              <a:rPr lang="ru-RU" sz="3600" b="1" dirty="0" smtClean="0"/>
              <a:t>есть горб.  В  нём  хранится  запас  жира. </a:t>
            </a:r>
          </a:p>
          <a:p>
            <a:pPr algn="just"/>
            <a:r>
              <a:rPr lang="ru-RU" sz="3600" b="1" dirty="0" smtClean="0"/>
              <a:t>Поэтому  верблюд может обходиться без</a:t>
            </a:r>
          </a:p>
          <a:p>
            <a:pPr algn="just"/>
            <a:r>
              <a:rPr lang="ru-RU" sz="3600" b="1" dirty="0" smtClean="0"/>
              <a:t> пищи долгое время. Воду верблюд </a:t>
            </a:r>
            <a:r>
              <a:rPr lang="ru-RU" sz="3600" b="1" dirty="0" err="1" smtClean="0"/>
              <a:t>сохра</a:t>
            </a:r>
            <a:r>
              <a:rPr lang="ru-RU" sz="3600" b="1" dirty="0" smtClean="0"/>
              <a:t>-</a:t>
            </a:r>
          </a:p>
          <a:p>
            <a:pPr algn="just"/>
            <a:r>
              <a:rPr lang="ru-RU" sz="3600" b="1" dirty="0" err="1" smtClean="0"/>
              <a:t>няет</a:t>
            </a:r>
            <a:r>
              <a:rPr lang="ru-RU" sz="3600" b="1" dirty="0" smtClean="0"/>
              <a:t> в желудке.</a:t>
            </a:r>
            <a:endParaRPr lang="ru-RU" sz="3200" b="1" dirty="0"/>
          </a:p>
        </p:txBody>
      </p:sp>
      <p:pic>
        <p:nvPicPr>
          <p:cNvPr id="6" name="Рисунок 5" descr="Рисунок5.em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72198" y="4714884"/>
            <a:ext cx="1928826" cy="181654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Рисунок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465"/>
            <a:ext cx="9144000" cy="684907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714480" y="285728"/>
            <a:ext cx="606121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Ответь на вопросы:</a:t>
            </a:r>
            <a:endParaRPr lang="ru-RU" sz="5400" b="1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85720" y="2071678"/>
            <a:ext cx="8643998" cy="2800767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>
            <a:spAutoFit/>
          </a:bodyPr>
          <a:lstStyle/>
          <a:p>
            <a:r>
              <a:rPr lang="ru-RU" sz="4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CC00FF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sym typeface="Wingdings 2"/>
              </a:rPr>
              <a:t>Где живут верблюды</a:t>
            </a:r>
            <a:r>
              <a:rPr lang="ru-RU" sz="4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CC00FF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?</a:t>
            </a:r>
          </a:p>
          <a:p>
            <a:r>
              <a:rPr lang="ru-RU" sz="4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CC00FF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sym typeface="Wingdings 2"/>
              </a:rPr>
              <a:t>Что не страшно верблюду?</a:t>
            </a:r>
            <a:endParaRPr lang="ru-RU" sz="4400" b="1" dirty="0" smtClean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rgbClr val="CC00FF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  <a:p>
            <a:r>
              <a:rPr lang="ru-RU" sz="4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CC00FF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sym typeface="Wingdings 2"/>
              </a:rPr>
              <a:t>Что помогает верблюду выжить</a:t>
            </a:r>
            <a:r>
              <a:rPr lang="ru-RU" sz="4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CC00FF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?</a:t>
            </a:r>
          </a:p>
          <a:p>
            <a:r>
              <a:rPr lang="ru-RU" sz="4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CC00FF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sym typeface="Wingdings 2"/>
              </a:rPr>
              <a:t>Что хранит верблюд в желудке</a:t>
            </a:r>
            <a:r>
              <a:rPr lang="ru-RU" sz="4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CC00FF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?      </a:t>
            </a:r>
          </a:p>
        </p:txBody>
      </p:sp>
      <p:pic>
        <p:nvPicPr>
          <p:cNvPr id="5" name="Рисунок 4" descr="Рисунок5.em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00694" y="4714884"/>
            <a:ext cx="2071702" cy="195110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Рисунок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465"/>
            <a:ext cx="9144000" cy="684907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571472" y="428604"/>
            <a:ext cx="7866064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Вставь пропущенные буквы:</a:t>
            </a:r>
            <a:endParaRPr lang="ru-RU" sz="4800" b="1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03466" y="1857364"/>
            <a:ext cx="8740534" cy="34163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/>
            <a:r>
              <a:rPr lang="ru-RU" sz="3200" b="1" dirty="0" smtClean="0"/>
              <a:t>    </a:t>
            </a:r>
            <a:r>
              <a:rPr lang="ru-RU" sz="3600" b="1" dirty="0" smtClean="0"/>
              <a:t>В жарких пустынях ж</a:t>
            </a:r>
            <a:r>
              <a:rPr lang="ru-RU" sz="3600" b="1" dirty="0" smtClean="0">
                <a:solidFill>
                  <a:srgbClr val="CC00FF"/>
                </a:solidFill>
              </a:rPr>
              <a:t>..</a:t>
            </a:r>
            <a:r>
              <a:rPr lang="ru-RU" sz="3600" b="1" dirty="0" err="1" smtClean="0"/>
              <a:t>вут</a:t>
            </a:r>
            <a:r>
              <a:rPr lang="ru-RU" sz="3600" b="1" dirty="0" smtClean="0"/>
              <a:t> в</a:t>
            </a:r>
            <a:r>
              <a:rPr lang="ru-RU" sz="3600" b="1" dirty="0" smtClean="0">
                <a:solidFill>
                  <a:srgbClr val="CC00FF"/>
                </a:solidFill>
              </a:rPr>
              <a:t>..</a:t>
            </a:r>
            <a:r>
              <a:rPr lang="ru-RU" sz="3600" b="1" dirty="0" err="1" smtClean="0"/>
              <a:t>рблюды</a:t>
            </a:r>
            <a:r>
              <a:rPr lang="ru-RU" sz="3600" b="1" dirty="0" smtClean="0"/>
              <a:t>. Го-</a:t>
            </a:r>
          </a:p>
          <a:p>
            <a:pPr algn="just"/>
            <a:r>
              <a:rPr lang="ru-RU" sz="3600" b="1" dirty="0" smtClean="0"/>
              <a:t>л</a:t>
            </a:r>
            <a:r>
              <a:rPr lang="ru-RU" sz="3600" b="1" dirty="0" smtClean="0">
                <a:solidFill>
                  <a:srgbClr val="CC00FF"/>
                </a:solidFill>
              </a:rPr>
              <a:t>..</a:t>
            </a:r>
            <a:r>
              <a:rPr lang="ru-RU" sz="3600" b="1" dirty="0" err="1" smtClean="0">
                <a:solidFill>
                  <a:srgbClr val="C00000"/>
                </a:solidFill>
              </a:rPr>
              <a:t>д</a:t>
            </a:r>
            <a:r>
              <a:rPr lang="ru-RU" sz="3600" b="1" dirty="0" smtClean="0"/>
              <a:t> и жажда не страшны им. У в</a:t>
            </a:r>
            <a:r>
              <a:rPr lang="ru-RU" sz="3600" b="1" dirty="0" smtClean="0">
                <a:solidFill>
                  <a:srgbClr val="CC00FF"/>
                </a:solidFill>
              </a:rPr>
              <a:t>..</a:t>
            </a:r>
            <a:r>
              <a:rPr lang="ru-RU" sz="3600" b="1" dirty="0" err="1" smtClean="0"/>
              <a:t>рблюда</a:t>
            </a:r>
            <a:r>
              <a:rPr lang="ru-RU" sz="3600" b="1" dirty="0" smtClean="0"/>
              <a:t> </a:t>
            </a:r>
          </a:p>
          <a:p>
            <a:pPr algn="just"/>
            <a:r>
              <a:rPr lang="ru-RU" sz="3600" b="1" dirty="0" smtClean="0"/>
              <a:t>есть гор</a:t>
            </a:r>
            <a:r>
              <a:rPr lang="ru-RU" sz="3600" b="1" dirty="0" smtClean="0">
                <a:solidFill>
                  <a:srgbClr val="CC00FF"/>
                </a:solidFill>
              </a:rPr>
              <a:t>..</a:t>
            </a:r>
            <a:r>
              <a:rPr lang="ru-RU" sz="3600" b="1" dirty="0" smtClean="0"/>
              <a:t> .  В  нём  храни</a:t>
            </a:r>
            <a:r>
              <a:rPr lang="ru-RU" sz="3600" b="1" u="sng" dirty="0" smtClean="0"/>
              <a:t>тся</a:t>
            </a:r>
            <a:r>
              <a:rPr lang="ru-RU" sz="3600" b="1" dirty="0" smtClean="0"/>
              <a:t>  запас  ж</a:t>
            </a:r>
            <a:r>
              <a:rPr lang="ru-RU" sz="3600" b="1" dirty="0" smtClean="0">
                <a:solidFill>
                  <a:srgbClr val="CC00FF"/>
                </a:solidFill>
              </a:rPr>
              <a:t>..</a:t>
            </a:r>
            <a:r>
              <a:rPr lang="ru-RU" sz="3600" b="1" dirty="0" err="1" smtClean="0"/>
              <a:t>ра</a:t>
            </a:r>
            <a:r>
              <a:rPr lang="ru-RU" sz="3600" b="1" dirty="0" smtClean="0"/>
              <a:t>. </a:t>
            </a:r>
          </a:p>
          <a:p>
            <a:pPr algn="just"/>
            <a:r>
              <a:rPr lang="ru-RU" sz="3600" b="1" dirty="0" smtClean="0"/>
              <a:t>Поэтому  в</a:t>
            </a:r>
            <a:r>
              <a:rPr lang="ru-RU" sz="3600" b="1" dirty="0" smtClean="0">
                <a:solidFill>
                  <a:srgbClr val="CC00FF"/>
                </a:solidFill>
              </a:rPr>
              <a:t>..</a:t>
            </a:r>
            <a:r>
              <a:rPr lang="ru-RU" sz="3600" b="1" dirty="0" err="1" smtClean="0"/>
              <a:t>рблю</a:t>
            </a:r>
            <a:r>
              <a:rPr lang="ru-RU" sz="3600" b="1" dirty="0" smtClean="0">
                <a:solidFill>
                  <a:srgbClr val="CC00FF"/>
                </a:solidFill>
              </a:rPr>
              <a:t>..</a:t>
            </a:r>
            <a:r>
              <a:rPr lang="ru-RU" sz="3600" b="1" dirty="0" smtClean="0"/>
              <a:t> может </a:t>
            </a:r>
            <a:r>
              <a:rPr lang="ru-RU" sz="3600" b="1" dirty="0" smtClean="0">
                <a:solidFill>
                  <a:srgbClr val="C00000"/>
                </a:solidFill>
              </a:rPr>
              <a:t>о</a:t>
            </a:r>
            <a:r>
              <a:rPr lang="ru-RU" sz="3600" b="1" dirty="0" smtClean="0"/>
              <a:t>бходи</a:t>
            </a:r>
            <a:r>
              <a:rPr lang="ru-RU" sz="3600" b="1" u="sng" dirty="0" smtClean="0"/>
              <a:t>ться</a:t>
            </a:r>
            <a:r>
              <a:rPr lang="ru-RU" sz="3600" b="1" dirty="0" smtClean="0"/>
              <a:t> без</a:t>
            </a:r>
          </a:p>
          <a:p>
            <a:pPr algn="just"/>
            <a:r>
              <a:rPr lang="ru-RU" sz="3600" b="1" dirty="0" smtClean="0"/>
              <a:t>пищи долг</a:t>
            </a:r>
            <a:r>
              <a:rPr lang="ru-RU" sz="3600" b="1" u="sng" dirty="0" smtClean="0">
                <a:solidFill>
                  <a:srgbClr val="7030A0"/>
                </a:solidFill>
              </a:rPr>
              <a:t>ое</a:t>
            </a:r>
            <a:r>
              <a:rPr lang="ru-RU" sz="3600" b="1" dirty="0" smtClean="0"/>
              <a:t> время. Воду в</a:t>
            </a:r>
            <a:r>
              <a:rPr lang="ru-RU" sz="3600" b="1" dirty="0" smtClean="0">
                <a:solidFill>
                  <a:srgbClr val="CC00FF"/>
                </a:solidFill>
              </a:rPr>
              <a:t>..</a:t>
            </a:r>
            <a:r>
              <a:rPr lang="ru-RU" sz="3600" b="1" dirty="0" err="1" smtClean="0"/>
              <a:t>рблю</a:t>
            </a:r>
            <a:r>
              <a:rPr lang="ru-RU" sz="3600" b="1" dirty="0" smtClean="0">
                <a:solidFill>
                  <a:srgbClr val="CC00FF"/>
                </a:solidFill>
              </a:rPr>
              <a:t>..</a:t>
            </a:r>
            <a:r>
              <a:rPr lang="ru-RU" sz="3600" b="1" dirty="0" smtClean="0"/>
              <a:t> </a:t>
            </a:r>
            <a:r>
              <a:rPr lang="ru-RU" sz="3600" b="1" dirty="0" err="1" smtClean="0"/>
              <a:t>сохр</a:t>
            </a:r>
            <a:r>
              <a:rPr lang="ru-RU" sz="3600" b="1" dirty="0" smtClean="0"/>
              <a:t>..-</a:t>
            </a:r>
          </a:p>
          <a:p>
            <a:pPr algn="just"/>
            <a:r>
              <a:rPr lang="ru-RU" sz="3600" b="1" dirty="0" err="1" smtClean="0"/>
              <a:t>ня</a:t>
            </a:r>
            <a:r>
              <a:rPr lang="ru-RU" sz="3600" b="1" u="sng" dirty="0" err="1" smtClean="0">
                <a:solidFill>
                  <a:srgbClr val="7030A0"/>
                </a:solidFill>
              </a:rPr>
              <a:t>ет</a:t>
            </a:r>
            <a:r>
              <a:rPr lang="ru-RU" sz="3600" b="1" dirty="0" smtClean="0"/>
              <a:t> в </a:t>
            </a:r>
            <a:r>
              <a:rPr lang="ru-RU" sz="3600" b="1" dirty="0" err="1" smtClean="0"/>
              <a:t>ж</a:t>
            </a:r>
            <a:r>
              <a:rPr lang="ru-RU" sz="3600" b="1" dirty="0" err="1" smtClean="0">
                <a:solidFill>
                  <a:srgbClr val="C00000"/>
                </a:solidFill>
              </a:rPr>
              <a:t>е</a:t>
            </a:r>
            <a:r>
              <a:rPr lang="ru-RU" sz="3600" b="1" dirty="0" err="1" smtClean="0"/>
              <a:t>лу</a:t>
            </a:r>
            <a:r>
              <a:rPr lang="ru-RU" sz="3600" b="1" dirty="0" smtClean="0">
                <a:solidFill>
                  <a:srgbClr val="CC00FF"/>
                </a:solidFill>
              </a:rPr>
              <a:t>..</a:t>
            </a:r>
            <a:r>
              <a:rPr lang="ru-RU" sz="3600" b="1" dirty="0" err="1" smtClean="0"/>
              <a:t>ке</a:t>
            </a:r>
            <a:r>
              <a:rPr lang="ru-RU" sz="3600" b="1" dirty="0" smtClean="0"/>
              <a:t>.</a:t>
            </a:r>
            <a:endParaRPr lang="ru-RU" sz="32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5000628" y="1857364"/>
            <a:ext cx="44114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</a:rPr>
              <a:t>и</a:t>
            </a:r>
            <a:endParaRPr lang="ru-RU" sz="3600" b="1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215074" y="1857364"/>
            <a:ext cx="41710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</a:rPr>
              <a:t>е</a:t>
            </a:r>
            <a:endParaRPr lang="ru-RU" sz="3600" b="1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42910" y="2357430"/>
            <a:ext cx="43313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</a:rPr>
              <a:t>о</a:t>
            </a:r>
            <a:endParaRPr lang="ru-RU" sz="3600" b="1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929454" y="2357430"/>
            <a:ext cx="41710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</a:rPr>
              <a:t>е</a:t>
            </a:r>
            <a:endParaRPr lang="ru-RU" sz="3600" b="1" dirty="0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000232" y="2928934"/>
            <a:ext cx="42992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</a:rPr>
              <a:t>б</a:t>
            </a:r>
            <a:endParaRPr lang="ru-RU" sz="3600" b="1" dirty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715272" y="2928934"/>
            <a:ext cx="44114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</a:rPr>
              <a:t>и</a:t>
            </a:r>
            <a:endParaRPr lang="ru-RU" sz="3600" b="1" dirty="0">
              <a:solidFill>
                <a:srgbClr val="FF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500298" y="3500438"/>
            <a:ext cx="41710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</a:rPr>
              <a:t>е</a:t>
            </a:r>
            <a:endParaRPr lang="ru-RU" sz="3600" b="1" dirty="0">
              <a:solidFill>
                <a:srgbClr val="FF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857620" y="3500438"/>
            <a:ext cx="45397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</a:rPr>
              <a:t>д</a:t>
            </a:r>
            <a:endParaRPr lang="ru-RU" sz="3600" b="1" dirty="0">
              <a:solidFill>
                <a:srgbClr val="FF00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857884" y="4000504"/>
            <a:ext cx="41710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</a:rPr>
              <a:t>е</a:t>
            </a:r>
            <a:endParaRPr lang="ru-RU" sz="3600" b="1" dirty="0">
              <a:solidFill>
                <a:srgbClr val="FF000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7143768" y="4000504"/>
            <a:ext cx="45397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</a:rPr>
              <a:t>д</a:t>
            </a:r>
            <a:endParaRPr lang="ru-RU" sz="3600" b="1" dirty="0">
              <a:solidFill>
                <a:srgbClr val="FF000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8429652" y="4000504"/>
            <a:ext cx="41229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</a:rPr>
              <a:t>а</a:t>
            </a:r>
            <a:endParaRPr lang="ru-RU" sz="3600" b="1" dirty="0">
              <a:solidFill>
                <a:srgbClr val="FF0000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643174" y="4643446"/>
            <a:ext cx="45397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</a:rPr>
              <a:t>д</a:t>
            </a:r>
            <a:endParaRPr lang="ru-RU" sz="3600" b="1" dirty="0">
              <a:solidFill>
                <a:srgbClr val="FF0000"/>
              </a:solidFill>
            </a:endParaRPr>
          </a:p>
        </p:txBody>
      </p:sp>
      <p:pic>
        <p:nvPicPr>
          <p:cNvPr id="17" name="Рисунок 16" descr="clipart-45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857884" y="4857760"/>
            <a:ext cx="1367785" cy="149822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Рисунок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465"/>
            <a:ext cx="9144000" cy="684907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428596" y="357166"/>
            <a:ext cx="8468280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Напиши изложение по вопросам</a:t>
            </a:r>
            <a:r>
              <a:rPr lang="ru-RU" sz="44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:</a:t>
            </a:r>
            <a:endParaRPr lang="ru-RU" sz="4400" b="1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14282" y="1643050"/>
            <a:ext cx="8643998" cy="4154984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>
            <a:spAutoFit/>
          </a:bodyPr>
          <a:lstStyle/>
          <a:p>
            <a:r>
              <a:rPr lang="ru-RU" sz="4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CC00FF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sym typeface="Wingdings 2"/>
              </a:rPr>
              <a:t>Где живут верблюды</a:t>
            </a:r>
            <a:r>
              <a:rPr lang="ru-RU" sz="4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CC00FF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?</a:t>
            </a:r>
          </a:p>
          <a:p>
            <a:r>
              <a:rPr lang="ru-RU" sz="4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CC00FF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sym typeface="Wingdings 2"/>
              </a:rPr>
              <a:t>Что не страшно верблюду</a:t>
            </a:r>
            <a:r>
              <a:rPr lang="ru-RU" sz="4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CC00FF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sym typeface="Wingdings 2"/>
              </a:rPr>
              <a:t>?</a:t>
            </a:r>
          </a:p>
          <a:p>
            <a:r>
              <a:rPr lang="ru-RU" sz="4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CC00FF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sym typeface="Wingdings 2"/>
              </a:rPr>
              <a:t>Что есть у верблюда?</a:t>
            </a:r>
          </a:p>
          <a:p>
            <a:r>
              <a:rPr lang="ru-RU" sz="4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CC00FF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sym typeface="Wingdings 2"/>
              </a:rPr>
              <a:t>Что хранится в горбе?</a:t>
            </a:r>
            <a:endParaRPr lang="ru-RU" sz="4400" b="1" dirty="0" smtClean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rgbClr val="CC00FF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  <a:p>
            <a:r>
              <a:rPr lang="ru-RU" sz="4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CC00FF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sym typeface="Wingdings 2"/>
              </a:rPr>
              <a:t>Что помогает верблюду выжить</a:t>
            </a:r>
            <a:r>
              <a:rPr lang="ru-RU" sz="4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CC00FF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?</a:t>
            </a:r>
          </a:p>
          <a:p>
            <a:r>
              <a:rPr lang="ru-RU" sz="4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CC00FF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sym typeface="Wingdings 2"/>
              </a:rPr>
              <a:t>Что хранит верблюд в желудке</a:t>
            </a:r>
            <a:r>
              <a:rPr lang="ru-RU" sz="4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CC00FF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?      </a:t>
            </a:r>
          </a:p>
        </p:txBody>
      </p:sp>
      <p:pic>
        <p:nvPicPr>
          <p:cNvPr id="5" name="Рисунок 4" descr="Рисунок5.em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15140" y="2428868"/>
            <a:ext cx="2071702" cy="195110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Рисунок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4907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85720" y="214290"/>
            <a:ext cx="8643998" cy="6432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                        </a:t>
            </a:r>
            <a:r>
              <a:rPr lang="ru-RU" sz="2800" b="1" dirty="0" smtClean="0">
                <a:solidFill>
                  <a:srgbClr val="C00000"/>
                </a:solidFill>
              </a:rPr>
              <a:t>Двугорбый верблюд, или бактриан.</a:t>
            </a:r>
            <a:endParaRPr lang="ru-RU" b="1" dirty="0" smtClean="0">
              <a:solidFill>
                <a:srgbClr val="C00000"/>
              </a:solidFill>
            </a:endParaRPr>
          </a:p>
          <a:p>
            <a:r>
              <a:rPr lang="ru-RU" dirty="0" smtClean="0"/>
              <a:t> </a:t>
            </a:r>
            <a:r>
              <a:rPr lang="ru-RU" sz="2400" b="1" dirty="0" smtClean="0"/>
              <a:t>Высота в холке несколько меньше, чем дромедара, окраска</a:t>
            </a:r>
          </a:p>
          <a:p>
            <a:endParaRPr lang="ru-RU" sz="2400" b="1" dirty="0" smtClean="0"/>
          </a:p>
          <a:p>
            <a:r>
              <a:rPr lang="ru-RU" sz="2400" b="1" dirty="0" smtClean="0"/>
              <a:t> </a:t>
            </a:r>
            <a:r>
              <a:rPr lang="ru-RU" sz="2400" b="1" dirty="0" smtClean="0"/>
              <a:t>тёмно-бурая</a:t>
            </a:r>
            <a:r>
              <a:rPr lang="ru-RU" sz="2400" b="1" dirty="0" smtClean="0"/>
              <a:t>. Встречается повсеместно в засушливых областях Азии. В диком состоянии сохранился лишь двугорбый верблюд, который обитает в пустынях Синьцзяна и в Юго-Западной Монголии, до Гималаев. Масса взрослого животного 450-500 кг. Характерная особенность его внешнего вида - два горба. Высота в горбе 213 см. Горбы - толстые, лохматые, </a:t>
            </a:r>
            <a:r>
              <a:rPr lang="ru-RU" sz="2400" b="1" dirty="0" smtClean="0"/>
              <a:t>тёмно-коричневые</a:t>
            </a:r>
            <a:r>
              <a:rPr lang="ru-RU" sz="2400" b="1" dirty="0" smtClean="0"/>
              <a:t>, покрытые густой шерстью в холодное время года и </a:t>
            </a:r>
            <a:r>
              <a:rPr lang="ru-RU" sz="2400" b="1" dirty="0" smtClean="0"/>
              <a:t>лишённые </a:t>
            </a:r>
            <a:r>
              <a:rPr lang="ru-RU" sz="2400" b="1" dirty="0" smtClean="0"/>
              <a:t>шерсти во время потепления. Длинные волосы свисают с шеи верблюда и напоминают бороду.  В ходе эволюции бактрианы приспособились к песчаным бурям, от которых их защищают кустистые брови, двойной ряд ресниц, заросшие шерстью уши, способность плотно закрывать ноздри и губы. Копыта позволяют </a:t>
            </a:r>
            <a:r>
              <a:rPr lang="ru-RU" sz="2400" b="1" dirty="0" err="1" smtClean="0"/>
              <a:t>пересе-кать</a:t>
            </a:r>
            <a:r>
              <a:rPr lang="ru-RU" sz="2400" b="1" dirty="0" smtClean="0"/>
              <a:t> каменистую пустыню, передвигаться по пескам и снегам.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Рисунок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465"/>
            <a:ext cx="9144000" cy="684907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500034" y="357166"/>
            <a:ext cx="8358246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b="1" dirty="0" smtClean="0"/>
              <a:t>Двугорбые верблюды - травоядные животные, они отдают предпочтение сухим, колючим травам на вкус горьким или солоноватым. Когда отсутствуют другие источники питания, то поедают</a:t>
            </a:r>
          </a:p>
          <a:p>
            <a:pPr algn="just"/>
            <a:endParaRPr lang="ru-RU" sz="2000" b="1" dirty="0" smtClean="0"/>
          </a:p>
          <a:p>
            <a:pPr algn="just"/>
            <a:r>
              <a:rPr lang="ru-RU" sz="2000" b="1" dirty="0" smtClean="0"/>
              <a:t> кости и шкуры животных, а также предметы, изготовленные из них. Пища усваивается следующим образом. Сначала порция заглатывается, не </a:t>
            </a:r>
            <a:r>
              <a:rPr lang="ru-RU" sz="2000" b="1" dirty="0" smtClean="0"/>
              <a:t>разжёвываясь</a:t>
            </a:r>
            <a:r>
              <a:rPr lang="ru-RU" sz="2000" b="1" dirty="0" smtClean="0"/>
              <a:t>. Частично переваренная пища - жвачка - отрыгивается и тщательно </a:t>
            </a:r>
            <a:r>
              <a:rPr lang="ru-RU" sz="2000" b="1" dirty="0" smtClean="0"/>
              <a:t>пережёвывается</a:t>
            </a:r>
            <a:r>
              <a:rPr lang="ru-RU" sz="2000" b="1" dirty="0" smtClean="0"/>
              <a:t>.</a:t>
            </a:r>
          </a:p>
          <a:p>
            <a:pPr algn="just"/>
            <a:r>
              <a:rPr lang="ru-RU" sz="2000" b="1" dirty="0" smtClean="0"/>
              <a:t>Верблюды могут обходиться без воды несколько дней. Когда они получают доступ к воде, они потребляют такой </a:t>
            </a:r>
            <a:r>
              <a:rPr lang="ru-RU" sz="2000" b="1" dirty="0" smtClean="0"/>
              <a:t>объём</a:t>
            </a:r>
            <a:r>
              <a:rPr lang="ru-RU" sz="2000" b="1" dirty="0" smtClean="0"/>
              <a:t>, который был использован их организмом - до 114 литров. Выпить 114 литров они могут за 10 минут. Способны утолять </a:t>
            </a:r>
            <a:r>
              <a:rPr lang="ru-RU" sz="2000" b="1" smtClean="0"/>
              <a:t>жажду </a:t>
            </a:r>
            <a:r>
              <a:rPr lang="ru-RU" sz="2000" b="1" smtClean="0"/>
              <a:t>солёной </a:t>
            </a:r>
            <a:r>
              <a:rPr lang="ru-RU" sz="2000" b="1" dirty="0" smtClean="0"/>
              <a:t>и солоноватой водой. Горбы содержат запасы жира, которые расходуются в случае отсутствия других источников питания. В каждом горбу хранится до 36 кг жира. Они меняются в размерах в зависимости от упитанности животного и служат показателем его здоровья. Желудок хранит водные запасы, для этого имеется несколько мешков вместимостью полтора галлона воды.</a:t>
            </a:r>
            <a:endParaRPr lang="ru-RU" sz="2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>
        <a:spAutoFit/>
      </a:bodyPr>
      <a:lstStyle>
        <a:defPPr>
          <a:defRPr sz="3200" b="1" dirty="0" smtClean="0">
            <a:ln w="19050">
              <a:solidFill>
                <a:srgbClr val="0000FF"/>
              </a:solidFill>
              <a:prstDash val="solid"/>
            </a:ln>
            <a:solidFill>
              <a:schemeClr val="bg1"/>
            </a:solidFill>
            <a:effectLst>
              <a:outerShdw blurRad="50000" dist="50800" dir="7500000" algn="tl">
                <a:srgbClr val="000000">
                  <a:shade val="5000"/>
                  <a:alpha val="35000"/>
                </a:srgbClr>
              </a:outerShdw>
            </a:effectLst>
          </a:defRPr>
        </a:defPPr>
      </a:lstStyle>
    </a:sp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145</TotalTime>
  <Words>641</Words>
  <PresentationFormat>Экран (4:3)</PresentationFormat>
  <Paragraphs>77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Admin</cp:lastModifiedBy>
  <cp:revision>38</cp:revision>
  <dcterms:modified xsi:type="dcterms:W3CDTF">2011-10-12T02:49:44Z</dcterms:modified>
</cp:coreProperties>
</file>